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327" r:id="rId4"/>
    <p:sldId id="277" r:id="rId5"/>
    <p:sldId id="328" r:id="rId6"/>
    <p:sldId id="330" r:id="rId7"/>
    <p:sldId id="329" r:id="rId8"/>
    <p:sldId id="334" r:id="rId9"/>
    <p:sldId id="331" r:id="rId10"/>
    <p:sldId id="332" r:id="rId11"/>
    <p:sldId id="335" r:id="rId12"/>
    <p:sldId id="336" r:id="rId13"/>
    <p:sldId id="337" r:id="rId14"/>
    <p:sldId id="358" r:id="rId15"/>
    <p:sldId id="341" r:id="rId16"/>
    <p:sldId id="342" r:id="rId17"/>
    <p:sldId id="343" r:id="rId18"/>
    <p:sldId id="344" r:id="rId19"/>
    <p:sldId id="345" r:id="rId20"/>
    <p:sldId id="347" r:id="rId21"/>
    <p:sldId id="348" r:id="rId22"/>
    <p:sldId id="352" r:id="rId23"/>
    <p:sldId id="353" r:id="rId24"/>
    <p:sldId id="354" r:id="rId25"/>
    <p:sldId id="355" r:id="rId26"/>
    <p:sldId id="356" r:id="rId27"/>
    <p:sldId id="349" r:id="rId28"/>
    <p:sldId id="359" r:id="rId29"/>
    <p:sldId id="350" r:id="rId30"/>
    <p:sldId id="351" r:id="rId31"/>
    <p:sldId id="360" r:id="rId32"/>
    <p:sldId id="361" r:id="rId33"/>
    <p:sldId id="362" r:id="rId34"/>
    <p:sldId id="363" r:id="rId35"/>
    <p:sldId id="364" r:id="rId36"/>
    <p:sldId id="357" r:id="rId37"/>
    <p:sldId id="34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0" autoAdjust="0"/>
    <p:restoredTop sz="90830" autoAdjust="0"/>
  </p:normalViewPr>
  <p:slideViewPr>
    <p:cSldViewPr snapToGrid="0">
      <p:cViewPr varScale="1">
        <p:scale>
          <a:sx n="77" d="100"/>
          <a:sy n="77" d="100"/>
        </p:scale>
        <p:origin x="9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7CB2-3B8A-4247-9D59-1C4F8FDD5DDF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F9B3-F188-4413-B815-8D36B8C5F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0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检验行，每个代表相应决策变量的检验数，对于基变量来说，每个都是</a:t>
            </a:r>
            <a:r>
              <a:rPr lang="en-US" altLang="zh-CN" dirty="0"/>
              <a:t>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119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7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9.wmf"/><Relationship Id="rId4" Type="http://schemas.openxmlformats.org/officeDocument/2006/relationships/image" Target="../media/image30.jpeg"/><Relationship Id="rId9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33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6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0" Type="http://schemas.openxmlformats.org/officeDocument/2006/relationships/image" Target="../media/image75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1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7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/>
              <a:t>最优化技术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sz="4800" dirty="0"/>
              <a:t>线性规划与单纯形法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 </a:t>
            </a:r>
            <a:r>
              <a:rPr lang="zh-CN" altLang="en-US" dirty="0"/>
              <a:t>文静</a:t>
            </a:r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/>
              <p:cNvSpPr txBox="1">
                <a:spLocks noChangeArrowheads="1"/>
              </p:cNvSpPr>
              <p:nvPr/>
            </p:nvSpPr>
            <p:spPr bwMode="auto">
              <a:xfrm>
                <a:off x="1330589" y="4176071"/>
                <a:ext cx="1002321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  <a:defRPr/>
                </a:pPr>
                <a:r>
                  <a:rPr kumimoji="1" lang="zh-CN" altLang="en-US" sz="2800" b="1" dirty="0">
                    <a:latin typeface="Times New Roman" pitchFamily="18" charset="0"/>
                    <a:cs typeface="Times New Roman" pitchFamily="18" charset="0"/>
                  </a:rPr>
                  <a:t>新的基本可行解</a:t>
                </a:r>
                <a:r>
                  <a:rPr kumimoji="1" lang="en-US" altLang="zh-CN" sz="2800" b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kumimoji="1" lang="en-US" altLang="zh-CN" sz="2800" b="1" baseline="30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kumimoji="1" lang="en-US" altLang="zh-CN" sz="2800" b="1" dirty="0">
                    <a:latin typeface="Times New Roman" pitchFamily="18" charset="0"/>
                    <a:cs typeface="Times New Roman" pitchFamily="18" charset="0"/>
                  </a:rPr>
                  <a:t>=(2,5,0,0,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</m:oMath>
                </a14:m>
                <a:r>
                  <a:rPr kumimoji="1" lang="en-US" altLang="zh-CN" sz="2800" b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kumimoji="1" lang="en-US" altLang="zh-CN" sz="2800" b="1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endParaRPr kumimoji="1" lang="zh-CN" altLang="en-US" sz="2800" b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0589" y="4176071"/>
                <a:ext cx="10023211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16" t="-15116" b="-3255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61610" y="820653"/>
                <a:ext cx="5795265" cy="34271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将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基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变量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用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非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基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变量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表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示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：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=5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den>
                                      </m:f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den>
                                      </m:f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=2+</m:t>
                                  </m:r>
                                  <m:f>
                                    <m:f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70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=2−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70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/>
                              </m:mr>
                            </m: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10" y="820653"/>
                <a:ext cx="5795265" cy="34271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95507" y="4875625"/>
                <a:ext cx="4294765" cy="2133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非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基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变量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表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示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目标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函数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：</m:t>
                          </m:r>
                        </m:e>
                        <m:e>
                          <m:eqArr>
                            <m:eqArr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=20+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/>
                          </m:eqArr>
                        </m:e>
                        <m:e/>
                      </m:eqAr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07" y="4875625"/>
                <a:ext cx="4294765" cy="21332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6609144" y="5480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继续。。。。。。。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114795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ts val="4200"/>
                  </a:lnSpc>
                </a:pPr>
                <a:r>
                  <a:rPr lang="zh-CN" altLang="en-US" dirty="0"/>
                  <a:t>单纯形表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工具</a:t>
                </a:r>
                <a:endParaRPr lang="en-US" altLang="zh-CN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:r>
                  <a:rPr lang="zh-CN" altLang="en-US" dirty="0"/>
                  <a:t>设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为初始的可行基，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B</a:t>
                </a:r>
                <a:r>
                  <a:rPr lang="zh-CN" altLang="en-US" dirty="0"/>
                  <a:t>为基变量</a:t>
                </a:r>
                <a:r>
                  <a:rPr lang="en-US" altLang="zh-CN" dirty="0"/>
                  <a:t>,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N</a:t>
                </a:r>
                <a:r>
                  <a:rPr lang="zh-CN" altLang="en-US" dirty="0"/>
                  <a:t>为非基变量，则</a:t>
                </a:r>
                <a:endParaRPr lang="en-US" altLang="zh-CN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solidFill>
                      <a:srgbClr val="002060"/>
                    </a:solidFill>
                  </a:rPr>
                  <a:t>, c=(</a:t>
                </a:r>
                <a:r>
                  <a:rPr lang="en-US" altLang="zh-CN" dirty="0" err="1">
                    <a:solidFill>
                      <a:srgbClr val="002060"/>
                    </a:solidFill>
                  </a:rPr>
                  <a:t>c</a:t>
                </a:r>
                <a:r>
                  <a:rPr lang="en-US" altLang="zh-CN" baseline="-25000" dirty="0" err="1">
                    <a:solidFill>
                      <a:srgbClr val="002060"/>
                    </a:solidFill>
                  </a:rPr>
                  <a:t>B</a:t>
                </a:r>
                <a:r>
                  <a:rPr lang="en-US" altLang="zh-CN" dirty="0" err="1">
                    <a:solidFill>
                      <a:srgbClr val="002060"/>
                    </a:solidFill>
                  </a:rPr>
                  <a:t>,c</a:t>
                </a:r>
                <a:r>
                  <a:rPr lang="en-US" altLang="zh-CN" baseline="-25000" dirty="0" err="1">
                    <a:solidFill>
                      <a:srgbClr val="002060"/>
                    </a:solidFill>
                  </a:rPr>
                  <a:t>N</a:t>
                </a:r>
                <a:r>
                  <a:rPr lang="en-US" altLang="zh-CN" dirty="0">
                    <a:solidFill>
                      <a:srgbClr val="002060"/>
                    </a:solidFill>
                  </a:rPr>
                  <a:t>)</a:t>
                </a:r>
              </a:p>
              <a:p>
                <a:pPr marL="457200" lvl="1" indent="0">
                  <a:lnSpc>
                    <a:spcPts val="4200"/>
                  </a:lnSpc>
                  <a:buNone/>
                </a:pPr>
                <a:r>
                  <a:rPr lang="zh-CN" altLang="en-US" dirty="0"/>
                  <a:t>线性规划模型可改写成：</a:t>
                </a:r>
                <a:endParaRPr lang="en-US" altLang="zh-CN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:endParaRPr lang="en-US" altLang="zh-CN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:endParaRPr lang="en-US" altLang="zh-CN" b="0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065771" y="3062815"/>
                <a:ext cx="3432030" cy="110799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xB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≥0,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400" dirty="0"/>
                  <a:t>       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771" y="3062815"/>
                <a:ext cx="3432030" cy="1107996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997018" y="4234047"/>
            <a:ext cx="4260782" cy="1829901"/>
            <a:chOff x="1191810" y="3951833"/>
            <a:chExt cx="4260782" cy="1829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191810" y="4673738"/>
                  <a:ext cx="4260782" cy="1107996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sz="2400" dirty="0"/>
                    <a:t>max 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altLang="zh-CN" sz="24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𝐵𝑥</m:t>
                        </m:r>
                        <m:r>
                          <a:rPr lang="en-US" altLang="zh-CN" sz="240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𝑁𝑥</m:t>
                        </m:r>
                        <m:r>
                          <a:rPr lang="en-US" altLang="zh-CN" sz="240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sz="24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xB</m:t>
                      </m:r>
                      <m: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≥0,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a14:m>
                  <a:r>
                    <a:rPr lang="en-US" altLang="zh-CN" sz="2400" dirty="0">
                      <a:solidFill>
                        <a:srgbClr val="002060"/>
                      </a:solidFill>
                    </a:rPr>
                    <a:t>         </a:t>
                  </a:r>
                  <a:endParaRPr lang="zh-CN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10" y="4673738"/>
                  <a:ext cx="4260782" cy="1107996"/>
                </a:xfrm>
                <a:prstGeom prst="rect">
                  <a:avLst/>
                </a:prstGeom>
                <a:blipFill>
                  <a:blip r:embed="rId4"/>
                  <a:stretch>
                    <a:fillRect l="-4280" t="-8152" b="-3804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左箭头 7"/>
            <p:cNvSpPr/>
            <p:nvPr/>
          </p:nvSpPr>
          <p:spPr>
            <a:xfrm rot="18767183">
              <a:off x="3872230" y="4061530"/>
              <a:ext cx="687228" cy="4678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08502" y="4907540"/>
            <a:ext cx="5612727" cy="1107996"/>
            <a:chOff x="4930597" y="4606142"/>
            <a:chExt cx="5612727" cy="1107996"/>
          </a:xfrm>
        </p:grpSpPr>
        <p:grpSp>
          <p:nvGrpSpPr>
            <p:cNvPr id="11" name="组合 10"/>
            <p:cNvGrpSpPr/>
            <p:nvPr/>
          </p:nvGrpSpPr>
          <p:grpSpPr>
            <a:xfrm>
              <a:off x="4930597" y="4606142"/>
              <a:ext cx="5612727" cy="1107996"/>
              <a:chOff x="4771580" y="4865282"/>
              <a:chExt cx="5612727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6044849" y="4865282"/>
                    <a:ext cx="4339458" cy="1107996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rgbClr val="7030A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𝑁𝑥</m:t>
                            </m:r>
                            <m:r>
                              <a:rPr lang="en-US" altLang="zh-CN" sz="2400" i="1" baseline="-250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a14:m>
                    <a:endParaRPr lang="en-US" altLang="zh-CN" sz="24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.    </m:t>
                          </m:r>
                          <m: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baseline="-25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𝑁𝑥</m:t>
                          </m:r>
                          <m:r>
                            <a:rPr lang="en-US" altLang="zh-CN" sz="2400" i="1" baseline="-25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en-US" altLang="zh-CN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altLang="zh-CN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≥0,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zh-CN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a14:m>
                    <a:r>
                      <a:rPr lang="en-US" altLang="zh-CN" sz="2400" dirty="0">
                        <a:solidFill>
                          <a:srgbClr val="7030A0"/>
                        </a:solidFill>
                      </a:rPr>
                      <a:t>  </a:t>
                    </a:r>
                    <a:r>
                      <a:rPr lang="en-US" altLang="zh-CN" sz="2400" dirty="0"/>
                      <a:t>         </a:t>
                    </a:r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4849" y="4865282"/>
                    <a:ext cx="4339458" cy="11079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80" b="-3804"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右箭头 9"/>
              <p:cNvSpPr/>
              <p:nvPr/>
            </p:nvSpPr>
            <p:spPr>
              <a:xfrm>
                <a:off x="4771580" y="5133580"/>
                <a:ext cx="1060761" cy="3218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945188" y="5243369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x</a:t>
              </a:r>
              <a:r>
                <a:rPr lang="en-US" altLang="zh-CN" baseline="-25000" dirty="0" err="1"/>
                <a:t>B</a:t>
              </a:r>
              <a:r>
                <a:rPr lang="zh-CN" altLang="en-US" dirty="0"/>
                <a:t>用</a:t>
              </a:r>
              <a:r>
                <a:rPr lang="en-US" altLang="zh-CN" dirty="0" err="1"/>
                <a:t>x</a:t>
              </a:r>
              <a:r>
                <a:rPr lang="en-US" altLang="zh-CN" baseline="-25000" dirty="0" err="1"/>
                <a:t>N</a:t>
              </a:r>
              <a:r>
                <a:rPr lang="zh-CN" altLang="en-US" dirty="0"/>
                <a:t>表示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78857" y="3071371"/>
            <a:ext cx="4354847" cy="1506289"/>
            <a:chOff x="7227399" y="3164811"/>
            <a:chExt cx="4354847" cy="15062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7227399" y="3164811"/>
                  <a:ext cx="4354847" cy="1107996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altLang="zh-CN" sz="24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US" altLang="zh-CN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altLang="zh-CN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a:t>-</a:t>
                  </a:r>
                  <a:r>
                    <a:rPr lang="en-US" altLang="zh-CN" sz="2400" dirty="0">
                      <a:solidFill>
                        <a:srgbClr val="7030A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𝑁𝑥</m:t>
                      </m:r>
                      <m:r>
                        <a:rPr lang="en-US" altLang="zh-CN" sz="2400" i="1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altLang="zh-CN" sz="240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≥0,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a14:m>
                  <a:r>
                    <a:rPr lang="en-US" altLang="zh-CN" sz="2400" dirty="0">
                      <a:solidFill>
                        <a:srgbClr val="7030A0"/>
                      </a:solidFill>
                    </a:rPr>
                    <a:t>  </a:t>
                  </a:r>
                  <a:r>
                    <a:rPr lang="en-US" altLang="zh-CN" sz="2400" dirty="0"/>
                    <a:t>         </a:t>
                  </a: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399" y="3164811"/>
                  <a:ext cx="4354847" cy="1107996"/>
                </a:xfrm>
                <a:prstGeom prst="rect">
                  <a:avLst/>
                </a:prstGeom>
                <a:blipFill>
                  <a:blip r:embed="rId6"/>
                  <a:stretch>
                    <a:fillRect l="-1536" b="-3804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右箭头 14"/>
            <p:cNvSpPr/>
            <p:nvPr/>
          </p:nvSpPr>
          <p:spPr>
            <a:xfrm rot="19642064">
              <a:off x="8341115" y="4372791"/>
              <a:ext cx="706638" cy="2983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7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单纯形表：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</a:t>
            </a:r>
            <a:r>
              <a:rPr lang="zh-CN" altLang="en-US" dirty="0"/>
              <a:t>目标函数和约束方程的系数置于表中。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9774282"/>
                  </p:ext>
                </p:extLst>
              </p:nvPr>
            </p:nvGraphicFramePr>
            <p:xfrm>
              <a:off x="1896612" y="3095728"/>
              <a:ext cx="8128000" cy="2103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01964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z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2400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altLang="zh-CN" sz="2400" kern="1200" baseline="-250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CN" altLang="en-US" sz="2400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x</a:t>
                          </a:r>
                          <a:r>
                            <a:rPr lang="en-US" altLang="zh-CN" sz="2400" baseline="-25000" dirty="0" err="1"/>
                            <a:t>N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右端项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I</a:t>
                          </a:r>
                          <a:r>
                            <a:rPr lang="en-US" altLang="zh-CN" sz="2400" baseline="-25000" dirty="0" err="1"/>
                            <a:t>m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baseline="-250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2400" b="0" i="1" baseline="-2500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 err="1"/>
                            <a:t>c</a:t>
                          </a:r>
                          <a:r>
                            <a:rPr lang="en-US" altLang="zh-CN" sz="2400" baseline="-25000" dirty="0" err="1"/>
                            <a:t>B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zh-CN" altLang="en-US" sz="2400" dirty="0"/>
                        </a:p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9774282"/>
                  </p:ext>
                </p:extLst>
              </p:nvPr>
            </p:nvGraphicFramePr>
            <p:xfrm>
              <a:off x="1896612" y="3095728"/>
              <a:ext cx="8128000" cy="2103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z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2400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altLang="zh-CN" sz="2400" kern="1200" baseline="-250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CN" altLang="en-US" sz="2400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x</a:t>
                          </a:r>
                          <a:r>
                            <a:rPr lang="en-US" altLang="zh-CN" sz="2400" baseline="-25000" dirty="0" err="1"/>
                            <a:t>N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右端项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I</a:t>
                          </a:r>
                          <a:r>
                            <a:rPr lang="en-US" altLang="zh-CN" sz="2400" baseline="-25000" dirty="0" err="1"/>
                            <a:t>m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294" r="-100299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60294" r="-601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61481" r="-100299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161481" r="-601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173577" y="1889761"/>
                <a:ext cx="4173707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4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zh-CN" sz="24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altLang="zh-CN" sz="2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2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zh-CN" sz="2400" i="0" baseline="-25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400" b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rgbClr val="7030A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zh-CN" sz="24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Nx</m:t>
                      </m:r>
                      <m:r>
                        <m:rPr>
                          <m:sty m:val="p"/>
                        </m:rPr>
                        <a:rPr lang="en-US" altLang="zh-CN" sz="2400" i="0" baseline="-25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CN" sz="24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zh-CN" sz="24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altLang="zh-CN" sz="24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77" y="1889761"/>
                <a:ext cx="4173707" cy="738664"/>
              </a:xfrm>
              <a:prstGeom prst="rect">
                <a:avLst/>
              </a:prstGeom>
              <a:blipFill>
                <a:blip r:embed="rId3"/>
                <a:stretch>
                  <a:fillRect l="-437" r="-437" b="-813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50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7653309"/>
                  </p:ext>
                </p:extLst>
              </p:nvPr>
            </p:nvGraphicFramePr>
            <p:xfrm>
              <a:off x="1824182" y="1882386"/>
              <a:ext cx="8875349" cy="35288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70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9508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704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8105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c</a:t>
                          </a:r>
                          <a:r>
                            <a:rPr lang="en-US" altLang="zh-CN" baseline="-25000" dirty="0" err="1"/>
                            <a:t>j</a:t>
                          </a:r>
                          <a:endParaRPr lang="zh-CN" altLang="en-US" baseline="-25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</a:t>
                          </a:r>
                          <a:r>
                            <a:rPr lang="en-US" altLang="zh-CN" baseline="-25000" dirty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</a:t>
                          </a:r>
                          <a:r>
                            <a:rPr lang="en-US" altLang="zh-CN" baseline="-25000" dirty="0"/>
                            <a:t>m+1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c</a:t>
                          </a:r>
                          <a:r>
                            <a:rPr lang="en-US" altLang="zh-CN" baseline="-25000" dirty="0" err="1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53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c</a:t>
                          </a:r>
                          <a:r>
                            <a:rPr lang="en-US" altLang="zh-CN" baseline="-25000" dirty="0" err="1"/>
                            <a:t>B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x</a:t>
                          </a:r>
                          <a:r>
                            <a:rPr lang="en-US" altLang="zh-CN" baseline="-25000" dirty="0" err="1"/>
                            <a:t>B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b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x</a:t>
                          </a:r>
                          <a:r>
                            <a:rPr lang="en-US" altLang="zh-CN" baseline="-25000" dirty="0" err="1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m+1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x</a:t>
                          </a:r>
                          <a:r>
                            <a:rPr lang="en-US" altLang="zh-CN" baseline="-25000" dirty="0" err="1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θ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70105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b1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70105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b2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53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7708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</a:t>
                          </a:r>
                          <a:r>
                            <a:rPr lang="en-US" altLang="zh-CN" baseline="-25000" dirty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x</a:t>
                          </a:r>
                          <a:r>
                            <a:rPr lang="en-US" altLang="zh-CN" baseline="-25000" dirty="0" err="1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b</a:t>
                          </a:r>
                          <a:r>
                            <a:rPr lang="en-US" altLang="zh-CN" baseline="-25000" dirty="0" err="1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7811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-z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σ</a:t>
                          </a:r>
                          <a:r>
                            <a:rPr lang="en-US" altLang="zh-CN" baseline="-25000" dirty="0"/>
                            <a:t>m+1</a:t>
                          </a:r>
                          <a:endParaRPr lang="zh-CN" altLang="en-US" baseline="-25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σ</a:t>
                          </a:r>
                          <a:r>
                            <a:rPr lang="en-US" altLang="zh-CN" baseline="-25000" dirty="0" err="1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7653309"/>
                  </p:ext>
                </p:extLst>
              </p:nvPr>
            </p:nvGraphicFramePr>
            <p:xfrm>
              <a:off x="1824182" y="1882386"/>
              <a:ext cx="8875349" cy="35288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7024"/>
                    <a:gridCol w="847024"/>
                    <a:gridCol w="847024"/>
                    <a:gridCol w="847024"/>
                    <a:gridCol w="847024"/>
                    <a:gridCol w="847024"/>
                    <a:gridCol w="847024"/>
                    <a:gridCol w="847024"/>
                    <a:gridCol w="847024"/>
                    <a:gridCol w="695085"/>
                    <a:gridCol w="557048"/>
                  </a:tblGrid>
                  <a:tr h="38105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c</a:t>
                          </a:r>
                          <a:r>
                            <a:rPr lang="en-US" altLang="zh-CN" baseline="-25000" dirty="0" err="1" smtClean="0"/>
                            <a:t>j</a:t>
                          </a:r>
                          <a:endParaRPr lang="zh-CN" altLang="en-US" baseline="-25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c2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</a:t>
                          </a:r>
                          <a:r>
                            <a:rPr lang="en-US" altLang="zh-CN" baseline="-25000" dirty="0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</a:t>
                          </a:r>
                          <a:r>
                            <a:rPr lang="en-US" altLang="zh-CN" baseline="-25000" dirty="0" smtClean="0"/>
                            <a:t>m+1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c</a:t>
                          </a:r>
                          <a:r>
                            <a:rPr lang="en-US" altLang="zh-CN" baseline="-25000" dirty="0" err="1" smtClean="0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81053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c</a:t>
                          </a:r>
                          <a:r>
                            <a:rPr lang="en-US" altLang="zh-CN" baseline="-25000" dirty="0" err="1" smtClean="0"/>
                            <a:t>B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x</a:t>
                          </a:r>
                          <a:r>
                            <a:rPr lang="en-US" altLang="zh-CN" baseline="-25000" dirty="0" err="1" smtClean="0"/>
                            <a:t>B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b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x2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x</a:t>
                          </a:r>
                          <a:r>
                            <a:rPr lang="en-US" altLang="zh-CN" baseline="-25000" dirty="0" err="1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</a:t>
                          </a:r>
                          <a:r>
                            <a:rPr lang="en-US" altLang="zh-CN" baseline="-25000" dirty="0" smtClean="0"/>
                            <a:t>m+1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x</a:t>
                          </a:r>
                          <a:r>
                            <a:rPr lang="en-US" altLang="zh-CN" baseline="-25000" dirty="0" err="1" smtClean="0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θ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70105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b1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700719" t="-118182" r="-249640" b="-32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88696" t="-118182" r="-80870" b="-32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70105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b2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700719" t="-216216" r="-249640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88696" t="-216216" r="-80870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81053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57708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</a:t>
                          </a:r>
                          <a:r>
                            <a:rPr lang="en-US" altLang="zh-CN" baseline="-25000" dirty="0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x</a:t>
                          </a:r>
                          <a:r>
                            <a:rPr lang="en-US" altLang="zh-CN" baseline="-25000" dirty="0" err="1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b</a:t>
                          </a:r>
                          <a:r>
                            <a:rPr lang="en-US" altLang="zh-CN" baseline="-25000" dirty="0" err="1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700719" t="-382407" r="-249640" b="-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88696" t="-382407" r="-80870" b="-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87811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-z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σ</a:t>
                          </a:r>
                          <a:r>
                            <a:rPr lang="en-US" altLang="zh-CN" baseline="-25000" dirty="0" smtClean="0"/>
                            <a:t>m+1</a:t>
                          </a:r>
                          <a:endParaRPr lang="zh-CN" altLang="en-US" baseline="-25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σ</a:t>
                          </a:r>
                          <a:r>
                            <a:rPr lang="en-US" altLang="zh-CN" baseline="-25000" dirty="0" err="1" smtClean="0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8" name="组合 7"/>
          <p:cNvGrpSpPr/>
          <p:nvPr/>
        </p:nvGrpSpPr>
        <p:grpSpPr>
          <a:xfrm>
            <a:off x="4279570" y="2236438"/>
            <a:ext cx="7717688" cy="469530"/>
            <a:chOff x="4279570" y="2278124"/>
            <a:chExt cx="7717688" cy="469530"/>
          </a:xfrm>
        </p:grpSpPr>
        <p:sp>
          <p:nvSpPr>
            <p:cNvPr id="5" name="矩形 4"/>
            <p:cNvSpPr/>
            <p:nvPr/>
          </p:nvSpPr>
          <p:spPr>
            <a:xfrm>
              <a:off x="4279570" y="2321626"/>
              <a:ext cx="5873422" cy="426028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左箭头 5"/>
            <p:cNvSpPr/>
            <p:nvPr/>
          </p:nvSpPr>
          <p:spPr>
            <a:xfrm flipH="1">
              <a:off x="10152992" y="2440399"/>
              <a:ext cx="736270" cy="176769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889262" y="227812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决策变量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47795" y="1882383"/>
            <a:ext cx="10149463" cy="426028"/>
            <a:chOff x="1847795" y="2321626"/>
            <a:chExt cx="10149463" cy="426028"/>
          </a:xfrm>
        </p:grpSpPr>
        <p:sp>
          <p:nvSpPr>
            <p:cNvPr id="11" name="矩形 10"/>
            <p:cNvSpPr/>
            <p:nvPr/>
          </p:nvSpPr>
          <p:spPr>
            <a:xfrm>
              <a:off x="1847795" y="2321626"/>
              <a:ext cx="8284177" cy="426028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左箭头 11"/>
            <p:cNvSpPr/>
            <p:nvPr/>
          </p:nvSpPr>
          <p:spPr>
            <a:xfrm flipH="1">
              <a:off x="10152992" y="2438943"/>
              <a:ext cx="736270" cy="189984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889262" y="23494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价值系数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4279570" y="2674083"/>
            <a:ext cx="5852402" cy="2276291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x1,x2,…</a:t>
            </a:r>
            <a:r>
              <a:rPr lang="en-US" altLang="zh-CN" dirty="0" err="1"/>
              <a:t>xm</a:t>
            </a:r>
            <a:r>
              <a:rPr lang="zh-CN" altLang="en-US" dirty="0"/>
              <a:t>为基变量，由此单纯形表可细化为：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279570" y="4911551"/>
            <a:ext cx="7848597" cy="469530"/>
            <a:chOff x="4279570" y="2278124"/>
            <a:chExt cx="7848597" cy="469530"/>
          </a:xfrm>
        </p:grpSpPr>
        <p:sp>
          <p:nvSpPr>
            <p:cNvPr id="15" name="矩形 14"/>
            <p:cNvSpPr/>
            <p:nvPr/>
          </p:nvSpPr>
          <p:spPr>
            <a:xfrm>
              <a:off x="4279570" y="2321626"/>
              <a:ext cx="5873422" cy="426028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左箭头 15"/>
            <p:cNvSpPr/>
            <p:nvPr/>
          </p:nvSpPr>
          <p:spPr>
            <a:xfrm flipH="1">
              <a:off x="10152992" y="2440399"/>
              <a:ext cx="736270" cy="176769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889263" y="2278124"/>
              <a:ext cx="123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检验数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03101" y="2269588"/>
            <a:ext cx="2460586" cy="2680786"/>
            <a:chOff x="2634875" y="2278124"/>
            <a:chExt cx="2460586" cy="2680786"/>
          </a:xfrm>
        </p:grpSpPr>
        <p:sp>
          <p:nvSpPr>
            <p:cNvPr id="19" name="矩形 18"/>
            <p:cNvSpPr/>
            <p:nvPr/>
          </p:nvSpPr>
          <p:spPr>
            <a:xfrm>
              <a:off x="4279570" y="2278124"/>
              <a:ext cx="815891" cy="2680786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左箭头 19"/>
            <p:cNvSpPr/>
            <p:nvPr/>
          </p:nvSpPr>
          <p:spPr>
            <a:xfrm>
              <a:off x="3636112" y="2930729"/>
              <a:ext cx="586416" cy="181808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34875" y="2796875"/>
              <a:ext cx="11772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基变量的价值系数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8200" y="2289468"/>
            <a:ext cx="2667004" cy="2680786"/>
            <a:chOff x="2428457" y="2278124"/>
            <a:chExt cx="2667004" cy="2680786"/>
          </a:xfrm>
        </p:grpSpPr>
        <p:sp>
          <p:nvSpPr>
            <p:cNvPr id="23" name="矩形 22"/>
            <p:cNvSpPr/>
            <p:nvPr/>
          </p:nvSpPr>
          <p:spPr>
            <a:xfrm>
              <a:off x="4279570" y="2278124"/>
              <a:ext cx="815891" cy="2680786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左箭头 23"/>
            <p:cNvSpPr/>
            <p:nvPr/>
          </p:nvSpPr>
          <p:spPr>
            <a:xfrm>
              <a:off x="3289389" y="3800884"/>
              <a:ext cx="854662" cy="153149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28457" y="3557179"/>
              <a:ext cx="925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当前基变量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8553" y="2289468"/>
            <a:ext cx="3759482" cy="2680786"/>
            <a:chOff x="1335979" y="2278124"/>
            <a:chExt cx="3759482" cy="2680786"/>
          </a:xfrm>
        </p:grpSpPr>
        <p:sp>
          <p:nvSpPr>
            <p:cNvPr id="27" name="矩形 26"/>
            <p:cNvSpPr/>
            <p:nvPr/>
          </p:nvSpPr>
          <p:spPr>
            <a:xfrm>
              <a:off x="4279570" y="2278124"/>
              <a:ext cx="815891" cy="2680786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左箭头 27"/>
            <p:cNvSpPr/>
            <p:nvPr/>
          </p:nvSpPr>
          <p:spPr>
            <a:xfrm>
              <a:off x="2371183" y="4311711"/>
              <a:ext cx="1824388" cy="162796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335979" y="4197738"/>
              <a:ext cx="11772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当前基变量的取值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152993" y="2243979"/>
            <a:ext cx="2040612" cy="2799559"/>
            <a:chOff x="4569613" y="2278124"/>
            <a:chExt cx="2219449" cy="2799559"/>
          </a:xfrm>
        </p:grpSpPr>
        <p:sp>
          <p:nvSpPr>
            <p:cNvPr id="31" name="矩形 30"/>
            <p:cNvSpPr/>
            <p:nvPr/>
          </p:nvSpPr>
          <p:spPr>
            <a:xfrm>
              <a:off x="4569613" y="2278124"/>
              <a:ext cx="555397" cy="2799559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左箭头 31"/>
            <p:cNvSpPr/>
            <p:nvPr/>
          </p:nvSpPr>
          <p:spPr>
            <a:xfrm flipH="1">
              <a:off x="5219560" y="3491095"/>
              <a:ext cx="390316" cy="111573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611839" y="2865186"/>
              <a:ext cx="117722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进行解的迭代更新时，书写最小比值原则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2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检验当前基本可行解是否为最优解？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b="1" dirty="0">
                <a:solidFill>
                  <a:srgbClr val="A50021"/>
                </a:solidFill>
                <a:latin typeface="宋体" panose="02010600030101010101" pitchFamily="2" charset="-122"/>
              </a:rPr>
              <a:t>最优解判别定理</a:t>
            </a:r>
            <a:endParaRPr kumimoji="1" lang="zh-CN" altLang="en-US" b="1" dirty="0">
              <a:solidFill>
                <a:srgbClr val="A5002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zh-CN" altLang="en-US" b="1" dirty="0">
                <a:solidFill>
                  <a:srgbClr val="003366"/>
                </a:solidFill>
                <a:latin typeface="宋体" panose="02010600030101010101" pitchFamily="2" charset="-122"/>
              </a:rPr>
              <a:t>有最优解：    </a:t>
            </a:r>
            <a:endParaRPr kumimoji="1" lang="en-US" altLang="zh-CN" b="1" dirty="0">
              <a:solidFill>
                <a:srgbClr val="003366"/>
              </a:solidFill>
              <a:latin typeface="宋体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zh-CN" altLang="en-US" b="1" dirty="0">
                <a:latin typeface="宋体" panose="02010600030101010101" pitchFamily="2" charset="-122"/>
              </a:rPr>
              <a:t>    对于求最大目标函数的问题中，对于某个基本可行解，如果所有检验数</a:t>
            </a:r>
            <a:r>
              <a:rPr kumimoji="1" lang="zh-CN" altLang="en-US" b="1" dirty="0">
                <a:latin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kumimoji="1" lang="en-US" altLang="zh-CN" b="1" baseline="-25000" dirty="0">
                <a:latin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kumimoji="1" lang="en-US" altLang="zh-CN" b="1" dirty="0">
                <a:latin typeface="宋体" panose="02010600030101010101" pitchFamily="2" charset="-122"/>
              </a:rPr>
              <a:t> </a:t>
            </a:r>
            <a:r>
              <a:rPr kumimoji="1" lang="en-US" altLang="zh-CN" b="1" dirty="0">
                <a:latin typeface="宋体" panose="02010600030101010101" pitchFamily="2" charset="-122"/>
                <a:sym typeface="Symbol" panose="05050102010706020507" pitchFamily="18" charset="2"/>
              </a:rPr>
              <a:t>0</a:t>
            </a:r>
            <a:r>
              <a:rPr kumimoji="1" lang="zh-CN" altLang="en-US" b="1" dirty="0">
                <a:latin typeface="宋体" panose="02010600030101010101" pitchFamily="2" charset="-122"/>
              </a:rPr>
              <a:t>，则这个基本可行解是最优解。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         </a:t>
            </a:r>
            <a:r>
              <a:rPr lang="en-US" altLang="zh-CN" dirty="0"/>
              <a:t>1</a:t>
            </a:r>
            <a:r>
              <a:rPr lang="zh-CN" altLang="en-US" dirty="0"/>
              <a:t>）非基变量的检验数</a:t>
            </a:r>
            <a:r>
              <a:rPr lang="zh-CN" altLang="en-US" dirty="0">
                <a:solidFill>
                  <a:srgbClr val="FF0000"/>
                </a:solidFill>
              </a:rPr>
              <a:t>均小于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/>
              <a:t>，存在</a:t>
            </a:r>
            <a:r>
              <a:rPr lang="zh-CN" altLang="en-US" b="1" dirty="0">
                <a:solidFill>
                  <a:srgbClr val="FF0000"/>
                </a:solidFill>
              </a:rPr>
              <a:t>唯一</a:t>
            </a:r>
            <a:r>
              <a:rPr lang="zh-CN" altLang="en-US" dirty="0"/>
              <a:t>最优解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         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b="1" dirty="0"/>
              <a:t>非基变量的检验数存在</a:t>
            </a:r>
            <a:r>
              <a:rPr lang="zh-CN" altLang="en-US" b="1" dirty="0">
                <a:solidFill>
                  <a:srgbClr val="FF0000"/>
                </a:solidFill>
              </a:rPr>
              <a:t>等于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无穷多</a:t>
            </a:r>
            <a:r>
              <a:rPr lang="zh-CN" altLang="en-US" b="1" dirty="0"/>
              <a:t>最优解</a:t>
            </a:r>
            <a:endParaRPr lang="en-US" altLang="zh-CN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b="1" dirty="0"/>
              <a:t>无最优解：          </a:t>
            </a:r>
            <a:endParaRPr lang="en-US" altLang="zh-CN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b="1" dirty="0"/>
              <a:t>     存在某非基变量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j</a:t>
            </a:r>
            <a:r>
              <a:rPr lang="zh-CN" altLang="en-US" b="1" dirty="0"/>
              <a:t>的检验数 大于</a:t>
            </a:r>
            <a:r>
              <a:rPr lang="en-US" altLang="zh-CN" b="1" dirty="0"/>
              <a:t>0</a:t>
            </a:r>
            <a:r>
              <a:rPr lang="zh-CN" altLang="en-US" b="1" dirty="0"/>
              <a:t>，但该变量所对应的所有系数（</a:t>
            </a:r>
            <a:r>
              <a:rPr lang="en-US" altLang="zh-CN" b="1" dirty="0" err="1"/>
              <a:t>a</a:t>
            </a:r>
            <a:r>
              <a:rPr lang="en-US" altLang="zh-CN" b="1" baseline="-25000" dirty="0" err="1"/>
              <a:t>ij</a:t>
            </a:r>
            <a:r>
              <a:rPr lang="zh-CN" altLang="en-US" b="1" dirty="0"/>
              <a:t>）均小于等于</a:t>
            </a:r>
            <a:r>
              <a:rPr lang="en-US" altLang="zh-CN" b="1" dirty="0"/>
              <a:t>0</a:t>
            </a:r>
            <a:r>
              <a:rPr lang="zh-CN" altLang="en-US" b="1" dirty="0"/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无界解</a:t>
            </a:r>
            <a:r>
              <a:rPr lang="zh-CN" altLang="en-US" b="1" dirty="0"/>
              <a:t>。</a:t>
            </a:r>
          </a:p>
          <a:p>
            <a:pPr marL="457200" lvl="1" indent="0">
              <a:lnSpc>
                <a:spcPct val="150000"/>
              </a:lnSpc>
              <a:buNone/>
            </a:pPr>
            <a:endParaRPr kumimoji="1" lang="zh-CN" altLang="en-US" b="1" dirty="0">
              <a:latin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</p:spTree>
    <p:extLst>
      <p:ext uri="{BB962C8B-B14F-4D97-AF65-F5344CB8AC3E}">
        <p14:creationId xmlns:p14="http://schemas.microsoft.com/office/powerpoint/2010/main" val="416662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1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ru-RU" dirty="0"/>
              <a:t>例</a:t>
            </a:r>
            <a:r>
              <a:rPr lang="en-US" altLang="zh-CN" dirty="0"/>
              <a:t>  </a:t>
            </a:r>
            <a:r>
              <a:rPr lang="zh-CN" altLang="ru-RU" dirty="0"/>
              <a:t>用单纯形法求下列线性规划的最优解</a:t>
            </a:r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E03B-A148-4C76-A663-E863F859A097}" type="datetime1">
              <a:rPr lang="ru-RU" altLang="zh-CN"/>
              <a:pPr/>
              <a:t>10.11.2024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pic>
        <p:nvPicPr>
          <p:cNvPr id="2061" name="Picture 1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0" y="1125538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06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937382"/>
              </p:ext>
            </p:extLst>
          </p:nvPr>
        </p:nvGraphicFramePr>
        <p:xfrm>
          <a:off x="3925685" y="1492250"/>
          <a:ext cx="2278062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0" name="公式" r:id="rId4" imgW="1015920" imgH="799920" progId="Equation.3">
                  <p:embed/>
                </p:oleObj>
              </mc:Choice>
              <mc:Fallback>
                <p:oleObj name="公式" r:id="rId4" imgW="101592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685" y="1492250"/>
                        <a:ext cx="2278062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1703388" y="3476625"/>
            <a:ext cx="8424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SzPct val="85000"/>
            </a:pPr>
            <a:r>
              <a:rPr kumimoji="1" lang="zh-CN" altLang="ru-RU" sz="2400" dirty="0">
                <a:solidFill>
                  <a:srgbClr val="003300"/>
                </a:solidFill>
              </a:rPr>
              <a:t>解：</a:t>
            </a:r>
            <a:r>
              <a:rPr kumimoji="1" lang="ru-RU" altLang="zh-CN" sz="2400" dirty="0">
                <a:solidFill>
                  <a:srgbClr val="003300"/>
                </a:solidFill>
              </a:rPr>
              <a:t>1</a:t>
            </a:r>
            <a:r>
              <a:rPr kumimoji="1" lang="zh-CN" altLang="ru-RU" sz="2400" dirty="0">
                <a:solidFill>
                  <a:srgbClr val="003300"/>
                </a:solidFill>
              </a:rPr>
              <a:t>）</a:t>
            </a:r>
            <a:r>
              <a:rPr kumimoji="1" lang="zh-CN" altLang="ru-RU" sz="2400" dirty="0">
                <a:solidFill>
                  <a:srgbClr val="660066"/>
                </a:solidFill>
              </a:rPr>
              <a:t>将问题化为标准型，加入松驰变量</a:t>
            </a:r>
            <a:r>
              <a:rPr kumimoji="1" lang="ru-RU" altLang="zh-CN" sz="2400" i="1" dirty="0">
                <a:solidFill>
                  <a:srgbClr val="660066"/>
                </a:solidFill>
              </a:rPr>
              <a:t>x</a:t>
            </a:r>
            <a:r>
              <a:rPr kumimoji="1" lang="ru-RU" altLang="zh-CN" sz="2400" dirty="0">
                <a:solidFill>
                  <a:srgbClr val="660066"/>
                </a:solidFill>
              </a:rPr>
              <a:t>3</a:t>
            </a:r>
            <a:r>
              <a:rPr kumimoji="1" lang="zh-CN" altLang="ru-RU" sz="2400" dirty="0">
                <a:solidFill>
                  <a:srgbClr val="660066"/>
                </a:solidFill>
              </a:rPr>
              <a:t>、</a:t>
            </a:r>
            <a:r>
              <a:rPr kumimoji="1" lang="ru-RU" altLang="zh-CN" sz="2400" i="1" dirty="0">
                <a:solidFill>
                  <a:srgbClr val="660066"/>
                </a:solidFill>
              </a:rPr>
              <a:t>x</a:t>
            </a:r>
            <a:r>
              <a:rPr kumimoji="1" lang="ru-RU" altLang="zh-CN" sz="2400" dirty="0">
                <a:solidFill>
                  <a:srgbClr val="660066"/>
                </a:solidFill>
              </a:rPr>
              <a:t>4</a:t>
            </a:r>
            <a:r>
              <a:rPr kumimoji="1" lang="zh-CN" altLang="ru-RU" sz="2400" dirty="0">
                <a:solidFill>
                  <a:srgbClr val="660066"/>
                </a:solidFill>
              </a:rPr>
              <a:t>则标准型为</a:t>
            </a:r>
            <a:r>
              <a:rPr kumimoji="1" lang="ru-RU" altLang="zh-CN" sz="2400" dirty="0">
                <a:solidFill>
                  <a:srgbClr val="660066"/>
                </a:solidFill>
              </a:rPr>
              <a:t>:</a:t>
            </a:r>
          </a:p>
        </p:txBody>
      </p:sp>
      <p:graphicFrame>
        <p:nvGraphicFramePr>
          <p:cNvPr id="2064" name="Object 16"/>
          <p:cNvGraphicFramePr>
            <a:graphicFrameLocks noChangeAspect="1"/>
          </p:cNvGraphicFramePr>
          <p:nvPr/>
        </p:nvGraphicFramePr>
        <p:xfrm>
          <a:off x="4008438" y="4076700"/>
          <a:ext cx="306705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1" name="公式" r:id="rId6" imgW="1066680" imgH="799920" progId="Equation.3">
                  <p:embed/>
                </p:oleObj>
              </mc:Choice>
              <mc:Fallback>
                <p:oleObj name="公式" r:id="rId6" imgW="106668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4076700"/>
                        <a:ext cx="306705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5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0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732193"/>
              </p:ext>
            </p:extLst>
          </p:nvPr>
        </p:nvGraphicFramePr>
        <p:xfrm>
          <a:off x="2144713" y="1909763"/>
          <a:ext cx="7696200" cy="2743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3400">
                <a:tc gridSpan="3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j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θ</a:t>
                      </a:r>
                      <a:r>
                        <a:rPr kumimoji="1" lang="ru-RU" altLang="zh-CN" sz="2000" b="1" i="1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i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zh-CN" sz="20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58E0-5D5C-49A8-B24C-F84965188E52}" type="datetime1">
              <a:rPr lang="ru-RU" altLang="zh-CN"/>
              <a:pPr/>
              <a:t>10.11.2024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72308" y="961292"/>
            <a:ext cx="10046677" cy="5395057"/>
          </a:xfrm>
          <a:ln>
            <a:solidFill>
              <a:srgbClr val="333399"/>
            </a:solidFill>
          </a:ln>
        </p:spPr>
        <p:txBody>
          <a:bodyPr>
            <a:normAutofit/>
          </a:bodyPr>
          <a:lstStyle/>
          <a:p>
            <a:r>
              <a:rPr lang="ru-RU" altLang="zh-CN" dirty="0">
                <a:solidFill>
                  <a:srgbClr val="660066"/>
                </a:solidFill>
              </a:rPr>
              <a:t>2</a:t>
            </a:r>
            <a:r>
              <a:rPr lang="zh-CN" altLang="ru-RU" dirty="0">
                <a:solidFill>
                  <a:srgbClr val="660066"/>
                </a:solidFill>
              </a:rPr>
              <a:t>）求出线性规划的初始基可行解，列出初始单纯形表。</a:t>
            </a:r>
          </a:p>
        </p:txBody>
      </p:sp>
      <p:sp>
        <p:nvSpPr>
          <p:cNvPr id="2122" name="Line 74"/>
          <p:cNvSpPr>
            <a:spLocks noChangeShapeType="1"/>
          </p:cNvSpPr>
          <p:nvPr/>
        </p:nvSpPr>
        <p:spPr bwMode="auto">
          <a:xfrm>
            <a:off x="5665788" y="4530725"/>
            <a:ext cx="0" cy="457200"/>
          </a:xfrm>
          <a:prstGeom prst="line">
            <a:avLst/>
          </a:prstGeom>
          <a:noFill/>
          <a:ln w="38100" cap="flat" algn="ctr">
            <a:solidFill>
              <a:srgbClr val="333399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23" name="Rectangle 75"/>
          <p:cNvSpPr>
            <a:spLocks noChangeArrowheads="1"/>
          </p:cNvSpPr>
          <p:nvPr/>
        </p:nvSpPr>
        <p:spPr bwMode="auto">
          <a:xfrm>
            <a:off x="4979988" y="4987925"/>
            <a:ext cx="2971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kumimoji="1" lang="zh-CN" altLang="zh-CN">
              <a:ea typeface="宋体" panose="02010600030101010101" pitchFamily="2" charset="-122"/>
            </a:endParaRPr>
          </a:p>
        </p:txBody>
      </p:sp>
      <p:sp>
        <p:nvSpPr>
          <p:cNvPr id="2124" name="Rectangle 76"/>
          <p:cNvSpPr>
            <a:spLocks noChangeArrowheads="1"/>
          </p:cNvSpPr>
          <p:nvPr/>
        </p:nvSpPr>
        <p:spPr bwMode="auto">
          <a:xfrm>
            <a:off x="4675188" y="4911725"/>
            <a:ext cx="472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kumimoji="1" lang="zh-CN" altLang="zh-CN">
              <a:ea typeface="宋体" panose="02010600030101010101" pitchFamily="2" charset="-122"/>
            </a:endParaRPr>
          </a:p>
        </p:txBody>
      </p:sp>
      <p:sp>
        <p:nvSpPr>
          <p:cNvPr id="2126" name="Line 78"/>
          <p:cNvSpPr>
            <a:spLocks noChangeShapeType="1"/>
          </p:cNvSpPr>
          <p:nvPr/>
        </p:nvSpPr>
        <p:spPr bwMode="auto">
          <a:xfrm>
            <a:off x="3216275" y="4581525"/>
            <a:ext cx="0" cy="431800"/>
          </a:xfrm>
          <a:prstGeom prst="line">
            <a:avLst/>
          </a:prstGeom>
          <a:noFill/>
          <a:ln w="38100" cap="flat" algn="ctr">
            <a:solidFill>
              <a:srgbClr val="333399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27" name="Rectangle 79"/>
          <p:cNvSpPr>
            <a:spLocks noChangeArrowheads="1"/>
          </p:cNvSpPr>
          <p:nvPr/>
        </p:nvSpPr>
        <p:spPr bwMode="auto">
          <a:xfrm>
            <a:off x="2640013" y="5013325"/>
            <a:ext cx="1657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SzPct val="85000"/>
            </a:pPr>
            <a:r>
              <a:rPr kumimoji="1" lang="zh-CN" altLang="ru-RU">
                <a:solidFill>
                  <a:srgbClr val="003300"/>
                </a:solidFill>
              </a:rPr>
              <a:t>检验数</a:t>
            </a:r>
          </a:p>
        </p:txBody>
      </p:sp>
      <p:graphicFrame>
        <p:nvGraphicFramePr>
          <p:cNvPr id="2128" name="Object 80"/>
          <p:cNvGraphicFramePr>
            <a:graphicFrameLocks noChangeAspect="1"/>
          </p:cNvGraphicFramePr>
          <p:nvPr/>
        </p:nvGraphicFramePr>
        <p:xfrm>
          <a:off x="2927351" y="4078289"/>
          <a:ext cx="56832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4" name="Equation" r:id="rId5" imgW="190440" imgH="241200" progId="Equation.3">
                  <p:embed/>
                </p:oleObj>
              </mc:Choice>
              <mc:Fallback>
                <p:oleObj name="Equation" r:id="rId5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4078289"/>
                        <a:ext cx="56832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9" name="Rectangle 81"/>
          <p:cNvSpPr>
            <a:spLocks noChangeArrowheads="1"/>
          </p:cNvSpPr>
          <p:nvPr/>
        </p:nvSpPr>
        <p:spPr bwMode="auto">
          <a:xfrm>
            <a:off x="7319963" y="4076700"/>
            <a:ext cx="431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SzPct val="85000"/>
            </a:pPr>
            <a:r>
              <a:rPr kumimoji="1" lang="ru-RU" altLang="zh-CN">
                <a:solidFill>
                  <a:srgbClr val="CC0000"/>
                </a:solidFill>
              </a:rPr>
              <a:t>0</a:t>
            </a:r>
          </a:p>
        </p:txBody>
      </p:sp>
      <p:sp>
        <p:nvSpPr>
          <p:cNvPr id="2130" name="Rectangle 82"/>
          <p:cNvSpPr>
            <a:spLocks noChangeArrowheads="1"/>
          </p:cNvSpPr>
          <p:nvPr/>
        </p:nvSpPr>
        <p:spPr bwMode="auto">
          <a:xfrm>
            <a:off x="8328025" y="4076700"/>
            <a:ext cx="431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SzPct val="85000"/>
            </a:pPr>
            <a:r>
              <a:rPr kumimoji="1" lang="ru-RU" altLang="zh-CN">
                <a:solidFill>
                  <a:srgbClr val="CC0000"/>
                </a:solidFill>
              </a:rPr>
              <a:t>0</a:t>
            </a:r>
          </a:p>
        </p:txBody>
      </p:sp>
      <p:sp>
        <p:nvSpPr>
          <p:cNvPr id="2131" name="Rectangle 83"/>
          <p:cNvSpPr>
            <a:spLocks noChangeArrowheads="1"/>
          </p:cNvSpPr>
          <p:nvPr/>
        </p:nvSpPr>
        <p:spPr bwMode="auto">
          <a:xfrm>
            <a:off x="5519738" y="4076700"/>
            <a:ext cx="431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SzPct val="85000"/>
            </a:pPr>
            <a:r>
              <a:rPr kumimoji="1" lang="ru-RU" altLang="zh-CN">
                <a:solidFill>
                  <a:srgbClr val="CC0000"/>
                </a:solidFill>
              </a:rPr>
              <a:t>3</a:t>
            </a:r>
          </a:p>
        </p:txBody>
      </p:sp>
      <p:sp>
        <p:nvSpPr>
          <p:cNvPr id="2132" name="Rectangle 84"/>
          <p:cNvSpPr>
            <a:spLocks noChangeArrowheads="1"/>
          </p:cNvSpPr>
          <p:nvPr/>
        </p:nvSpPr>
        <p:spPr bwMode="auto">
          <a:xfrm>
            <a:off x="6311900" y="4076700"/>
            <a:ext cx="431800" cy="40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SzPct val="85000"/>
            </a:pPr>
            <a:r>
              <a:rPr kumimoji="1" lang="en-US" altLang="zh-CN" dirty="0">
                <a:solidFill>
                  <a:srgbClr val="CC0000"/>
                </a:solidFill>
              </a:rPr>
              <a:t>4</a:t>
            </a:r>
            <a:endParaRPr kumimoji="1" lang="zh-CN" altLang="ru-RU" dirty="0">
              <a:solidFill>
                <a:srgbClr val="CC0000"/>
              </a:solidFill>
            </a:endParaRPr>
          </a:p>
        </p:txBody>
      </p:sp>
      <p:graphicFrame>
        <p:nvGraphicFramePr>
          <p:cNvPr id="1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814817"/>
              </p:ext>
            </p:extLst>
          </p:nvPr>
        </p:nvGraphicFramePr>
        <p:xfrm>
          <a:off x="4737100" y="5100054"/>
          <a:ext cx="51657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5" name="公式" r:id="rId7" imgW="2692080" imgH="228600" progId="Equation.3">
                  <p:embed/>
                </p:oleObj>
              </mc:Choice>
              <mc:Fallback>
                <p:oleObj name="公式" r:id="rId7" imgW="2692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5100054"/>
                        <a:ext cx="5165725" cy="438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129670"/>
              </p:ext>
            </p:extLst>
          </p:nvPr>
        </p:nvGraphicFramePr>
        <p:xfrm>
          <a:off x="2064544" y="5638800"/>
          <a:ext cx="28082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6" name="公式" r:id="rId9" imgW="1002960" imgH="253800" progId="Equation.3">
                  <p:embed/>
                </p:oleObj>
              </mc:Choice>
              <mc:Fallback>
                <p:oleObj name="公式" r:id="rId9" imgW="1002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544" y="5638800"/>
                        <a:ext cx="280828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线形标注 1 3"/>
          <p:cNvSpPr/>
          <p:nvPr/>
        </p:nvSpPr>
        <p:spPr>
          <a:xfrm>
            <a:off x="10147570" y="1595375"/>
            <a:ext cx="1206230" cy="628775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确定离基变量</a:t>
            </a:r>
          </a:p>
        </p:txBody>
      </p:sp>
      <p:sp>
        <p:nvSpPr>
          <p:cNvPr id="20" name="线形标注 1 19"/>
          <p:cNvSpPr/>
          <p:nvPr/>
        </p:nvSpPr>
        <p:spPr>
          <a:xfrm>
            <a:off x="950952" y="3667328"/>
            <a:ext cx="1206230" cy="892429"/>
          </a:xfrm>
          <a:prstGeom prst="borderCallout1">
            <a:avLst>
              <a:gd name="adj1" fmla="val 106933"/>
              <a:gd name="adj2" fmla="val 38441"/>
              <a:gd name="adj3" fmla="val 164503"/>
              <a:gd name="adj4" fmla="val 141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决定是否迭代及进基变量</a:t>
            </a:r>
          </a:p>
        </p:txBody>
      </p:sp>
    </p:spTree>
    <p:extLst>
      <p:ext uri="{BB962C8B-B14F-4D97-AF65-F5344CB8AC3E}">
        <p14:creationId xmlns:p14="http://schemas.microsoft.com/office/powerpoint/2010/main" val="19969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2" grpId="0" animBg="1"/>
      <p:bldP spid="2129" grpId="0" animBg="1"/>
      <p:bldP spid="2130" grpId="0" animBg="1"/>
      <p:bldP spid="2131" grpId="0" animBg="1"/>
      <p:bldP spid="2132" grpId="0" animBg="1"/>
      <p:bldP spid="4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Rectangle 89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altLang="zh-CN" dirty="0">
                <a:solidFill>
                  <a:srgbClr val="660066"/>
                </a:solidFill>
              </a:rPr>
              <a:t>3</a:t>
            </a:r>
            <a:r>
              <a:rPr lang="zh-CN" altLang="ru-RU" dirty="0">
                <a:solidFill>
                  <a:srgbClr val="660066"/>
                </a:solidFill>
              </a:rPr>
              <a:t>）进行最优性检验</a:t>
            </a:r>
            <a:endParaRPr lang="en-US" altLang="zh-CN" dirty="0">
              <a:solidFill>
                <a:srgbClr val="660066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660066"/>
              </a:solidFill>
            </a:endParaRPr>
          </a:p>
          <a:p>
            <a:pPr>
              <a:lnSpc>
                <a:spcPct val="150000"/>
              </a:lnSpc>
            </a:pPr>
            <a:r>
              <a:rPr lang="ru-RU" altLang="zh-CN" dirty="0">
                <a:solidFill>
                  <a:srgbClr val="660066"/>
                </a:solidFill>
              </a:rPr>
              <a:t>4</a:t>
            </a:r>
            <a:r>
              <a:rPr lang="zh-CN" altLang="ru-RU" dirty="0">
                <a:solidFill>
                  <a:srgbClr val="660066"/>
                </a:solidFill>
              </a:rPr>
              <a:t>）从一个基可行解转换到另一个目标值更大的基</a:t>
            </a:r>
            <a:r>
              <a:rPr lang="zh-CN" altLang="en-US" dirty="0">
                <a:solidFill>
                  <a:srgbClr val="660066"/>
                </a:solidFill>
              </a:rPr>
              <a:t>本</a:t>
            </a:r>
            <a:r>
              <a:rPr lang="zh-CN" altLang="ru-RU" dirty="0">
                <a:solidFill>
                  <a:srgbClr val="660066"/>
                </a:solidFill>
              </a:rPr>
              <a:t>可行解，列出新的单纯形表</a:t>
            </a:r>
          </a:p>
          <a:p>
            <a:pPr>
              <a:lnSpc>
                <a:spcPct val="150000"/>
              </a:lnSpc>
            </a:pPr>
            <a:endParaRPr lang="zh-CN" altLang="ru-RU" dirty="0">
              <a:solidFill>
                <a:srgbClr val="660066"/>
              </a:solidFill>
            </a:endParaRPr>
          </a:p>
        </p:txBody>
      </p:sp>
      <p:sp>
        <p:nvSpPr>
          <p:cNvPr id="1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074-3A14-4C97-B42D-5EEDA2F4F60A}" type="datetime1">
              <a:rPr lang="ru-RU" altLang="zh-CN"/>
              <a:pPr/>
              <a:t>10.11.2024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2138" name="Rectangle 90"/>
          <p:cNvSpPr>
            <a:spLocks noChangeArrowheads="1"/>
          </p:cNvSpPr>
          <p:nvPr/>
        </p:nvSpPr>
        <p:spPr bwMode="auto">
          <a:xfrm>
            <a:off x="1703389" y="1429195"/>
            <a:ext cx="8955881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zh-CN" altLang="ru-RU" sz="2400" dirty="0">
                <a:solidFill>
                  <a:srgbClr val="003300"/>
                </a:solidFill>
              </a:rPr>
              <a:t>如果表中所有检验数               ，则表中的基可行解就是问题的最优解，计算</a:t>
            </a:r>
            <a:r>
              <a:rPr kumimoji="1" lang="zh-CN" altLang="ru-RU" sz="2400" dirty="0">
                <a:solidFill>
                  <a:srgbClr val="FF0000"/>
                </a:solidFill>
              </a:rPr>
              <a:t>停止</a:t>
            </a:r>
            <a:r>
              <a:rPr kumimoji="1" lang="zh-CN" altLang="ru-RU" sz="2400" dirty="0">
                <a:solidFill>
                  <a:srgbClr val="003300"/>
                </a:solidFill>
              </a:rPr>
              <a:t>。否则继续下一步。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39" name="Object 91"/>
              <p:cNvSpPr txBox="1"/>
              <p:nvPr/>
            </p:nvSpPr>
            <p:spPr bwMode="auto">
              <a:xfrm>
                <a:off x="4559300" y="1477963"/>
                <a:ext cx="1044575" cy="55880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39" name="Object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9300" y="1477963"/>
                <a:ext cx="1044575" cy="558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0" name="Rectangle 92"/>
          <p:cNvSpPr>
            <a:spLocks noChangeArrowheads="1"/>
          </p:cNvSpPr>
          <p:nvPr/>
        </p:nvSpPr>
        <p:spPr bwMode="auto">
          <a:xfrm>
            <a:off x="1703389" y="2565401"/>
            <a:ext cx="81359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15000"/>
              </a:spcBef>
              <a:buSzPct val="85000"/>
              <a:defRPr kumimoji="1" sz="2400" b="1">
                <a:solidFill>
                  <a:schemeClr val="bg2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1pPr>
            <a:lvl2pPr marL="830263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kumimoji="1" sz="26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defRPr>
            </a:lvl2pPr>
            <a:lvl3pPr marL="1238250" indent="-228600">
              <a:spcBef>
                <a:spcPct val="20000"/>
              </a:spcBef>
              <a:buSzPct val="70000"/>
              <a:buFont typeface="Wingdings" panose="05000000000000000000" pitchFamily="2" charset="2"/>
              <a:defRPr kumimoji="1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defRPr>
            </a:lvl3pPr>
            <a:lvl4pPr marL="1646238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ru-RU" dirty="0">
              <a:solidFill>
                <a:srgbClr val="660066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59719" y="3582964"/>
            <a:ext cx="8955881" cy="2363724"/>
            <a:chOff x="1559719" y="3582964"/>
            <a:chExt cx="8955881" cy="2363724"/>
          </a:xfrm>
        </p:grpSpPr>
        <p:sp>
          <p:nvSpPr>
            <p:cNvPr id="2141" name="Rectangle 93"/>
            <p:cNvSpPr>
              <a:spLocks noChangeArrowheads="1"/>
            </p:cNvSpPr>
            <p:nvPr/>
          </p:nvSpPr>
          <p:spPr bwMode="auto">
            <a:xfrm>
              <a:off x="1559719" y="3582964"/>
              <a:ext cx="8955881" cy="2363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dash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SzPct val="100000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SzPct val="100000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SzPct val="100000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SzPct val="100000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15000"/>
                </a:spcBef>
                <a:buSzPct val="85000"/>
                <a:buFontTx/>
                <a:buAutoNum type="circleNumDbPlain"/>
              </a:pP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确定</a:t>
              </a: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进基</a:t>
              </a:r>
              <a:r>
                <a:rPr lang="zh-CN" altLang="ru-RU" dirty="0">
                  <a:solidFill>
                    <a:srgbClr val="FF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变量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。选择</a:t>
              </a:r>
              <a:r>
                <a:rPr lang="en-US" altLang="zh-CN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   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           ，对应的变量</a:t>
              </a:r>
              <a:r>
                <a:rPr lang="ru-RU" altLang="zh-CN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x</a:t>
              </a:r>
              <a:r>
                <a:rPr lang="ru-RU" altLang="zh-CN" baseline="-25000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j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作为换入变量，当有一个以上检验数大于</a:t>
              </a:r>
              <a:r>
                <a:rPr lang="ru-RU" altLang="zh-CN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0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时，一般选择</a:t>
              </a:r>
              <a:r>
                <a:rPr lang="zh-CN" altLang="ru-RU" dirty="0">
                  <a:solidFill>
                    <a:srgbClr val="FF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最大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的一个检验数，即：                                      ，其对应的</a:t>
              </a:r>
              <a:r>
                <a:rPr lang="ru-RU" altLang="zh-CN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x</a:t>
              </a:r>
              <a:r>
                <a:rPr lang="ru-RU" altLang="zh-CN" baseline="-25000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k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作为换入变量。</a:t>
              </a:r>
            </a:p>
            <a:p>
              <a:pPr>
                <a:lnSpc>
                  <a:spcPct val="120000"/>
                </a:lnSpc>
                <a:spcBef>
                  <a:spcPct val="15000"/>
                </a:spcBef>
                <a:buSzPct val="85000"/>
                <a:buFontTx/>
                <a:buAutoNum type="circleNumDbPlain"/>
              </a:pP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确定</a:t>
              </a: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离基</a:t>
              </a:r>
              <a:r>
                <a:rPr lang="zh-CN" altLang="ru-RU" dirty="0">
                  <a:solidFill>
                    <a:srgbClr val="FF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变量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。根据下式计算并选择</a:t>
              </a:r>
              <a:r>
                <a:rPr lang="el-GR" altLang="zh-CN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lang="el-GR" altLang="zh-CN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，</a:t>
              </a:r>
              <a:r>
                <a:rPr lang="zh-CN" altLang="ru-RU" dirty="0">
                  <a:solidFill>
                    <a:srgbClr val="660066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选最小的</a:t>
              </a:r>
              <a:r>
                <a:rPr lang="el-GR" altLang="zh-CN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lang="zh-CN" altLang="ru-RU" dirty="0">
                  <a:solidFill>
                    <a:srgbClr val="660066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对应基变量作为换出变量。	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2" name="Object 94"/>
                <p:cNvSpPr txBox="1"/>
                <p:nvPr/>
              </p:nvSpPr>
              <p:spPr bwMode="auto">
                <a:xfrm>
                  <a:off x="4872038" y="3582988"/>
                  <a:ext cx="1109662" cy="503237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42" name="Object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72038" y="3582988"/>
                  <a:ext cx="1109662" cy="503237"/>
                </a:xfrm>
                <a:prstGeom prst="rect">
                  <a:avLst/>
                </a:prstGeom>
                <a:blipFill>
                  <a:blip r:embed="rId4"/>
                  <a:stretch>
                    <a:fillRect b="-8537"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2143" name="Object 9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3639245"/>
                    </p:ext>
                  </p:extLst>
                </p:nvPr>
              </p:nvGraphicFramePr>
              <p:xfrm>
                <a:off x="2763227" y="4537813"/>
                <a:ext cx="2663825" cy="4540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4669" name="公式" r:id="rId5" imgW="1193760" imgH="203040" progId="Equation.3">
                        <p:embed/>
                      </p:oleObj>
                    </mc:Choice>
                    <mc:Fallback>
                      <p:oleObj name="公式" r:id="rId5" imgW="1193760" imgH="2030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63227" y="4537813"/>
                              <a:ext cx="2663825" cy="4540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2143" name="Object 9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3639245"/>
                    </p:ext>
                  </p:extLst>
                </p:nvPr>
              </p:nvGraphicFramePr>
              <p:xfrm>
                <a:off x="2763227" y="4537813"/>
                <a:ext cx="2663825" cy="45402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4669" name="公式" r:id="rId5" imgW="1193760" imgH="203040" progId="Equation.3">
                        <p:embed/>
                      </p:oleObj>
                    </mc:Choice>
                    <mc:Fallback>
                      <p:oleObj name="公式" r:id="rId5" imgW="1193760" imgH="2030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63227" y="4537813"/>
                              <a:ext cx="2663825" cy="4540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 algn="ctr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933662"/>
              </p:ext>
            </p:extLst>
          </p:nvPr>
        </p:nvGraphicFramePr>
        <p:xfrm>
          <a:off x="4942285" y="5513299"/>
          <a:ext cx="2478088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" name="公式" r:id="rId7" imgW="1206360" imgH="419040" progId="Equation.3">
                  <p:embed/>
                </p:oleObj>
              </mc:Choice>
              <mc:Fallback>
                <p:oleObj name="公式" r:id="rId7" imgW="1206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2285" y="5513299"/>
                        <a:ext cx="2478088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08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Rectangle 100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533400" indent="-533400">
              <a:lnSpc>
                <a:spcPct val="150000"/>
              </a:lnSpc>
              <a:buFontTx/>
              <a:buAutoNum type="circleNumDbPlain" startAt="3"/>
            </a:pPr>
            <a:r>
              <a:rPr lang="zh-CN" altLang="ru-RU" dirty="0"/>
              <a:t>用换入变量</a:t>
            </a:r>
            <a:r>
              <a:rPr lang="ru-RU" altLang="zh-CN" dirty="0"/>
              <a:t>X</a:t>
            </a:r>
            <a:r>
              <a:rPr lang="ru-RU" altLang="zh-CN" baseline="-25000" dirty="0"/>
              <a:t>k</a:t>
            </a:r>
            <a:r>
              <a:rPr lang="zh-CN" altLang="ru-RU" dirty="0"/>
              <a:t>替换基变量中的换出变量，得到一个新的基。对应新的基可以找出一个新的基可行解，并相应地可以画出一个新的单纯形表。</a:t>
            </a:r>
          </a:p>
          <a:p>
            <a:pPr marL="533400" indent="-533400">
              <a:lnSpc>
                <a:spcPct val="150000"/>
              </a:lnSpc>
              <a:buFontTx/>
              <a:buAutoNum type="circleNumDbPlain" startAt="3"/>
            </a:pPr>
            <a:r>
              <a:rPr lang="ru-RU" altLang="zh-CN" dirty="0">
                <a:solidFill>
                  <a:srgbClr val="660066"/>
                </a:solidFill>
              </a:rPr>
              <a:t>5</a:t>
            </a:r>
            <a:r>
              <a:rPr lang="zh-CN" altLang="ru-RU" dirty="0">
                <a:solidFill>
                  <a:srgbClr val="660066"/>
                </a:solidFill>
              </a:rPr>
              <a:t>）重复</a:t>
            </a:r>
            <a:r>
              <a:rPr lang="ru-RU" altLang="zh-CN" dirty="0">
                <a:solidFill>
                  <a:srgbClr val="660066"/>
                </a:solidFill>
              </a:rPr>
              <a:t>3</a:t>
            </a:r>
            <a:r>
              <a:rPr lang="zh-CN" altLang="ru-RU" dirty="0">
                <a:solidFill>
                  <a:srgbClr val="660066"/>
                </a:solidFill>
              </a:rPr>
              <a:t>）、</a:t>
            </a:r>
            <a:r>
              <a:rPr lang="ru-RU" altLang="zh-CN" dirty="0">
                <a:solidFill>
                  <a:srgbClr val="660066"/>
                </a:solidFill>
              </a:rPr>
              <a:t>4</a:t>
            </a:r>
            <a:r>
              <a:rPr lang="zh-CN" altLang="ru-RU" dirty="0">
                <a:solidFill>
                  <a:srgbClr val="660066"/>
                </a:solidFill>
              </a:rPr>
              <a:t>）步直到计算结束为止。	</a:t>
            </a:r>
          </a:p>
        </p:txBody>
      </p:sp>
      <p:sp>
        <p:nvSpPr>
          <p:cNvPr id="2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6D02D-5E73-4D68-8AB6-64691F3BC581}" type="datetime1">
              <a:rPr lang="ru-RU" altLang="zh-CN"/>
              <a:pPr/>
              <a:t>10.11.2024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</p:spTree>
    <p:extLst>
      <p:ext uri="{BB962C8B-B14F-4D97-AF65-F5344CB8AC3E}">
        <p14:creationId xmlns:p14="http://schemas.microsoft.com/office/powerpoint/2010/main" val="83437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单纯形表示例</a:t>
            </a:r>
          </a:p>
        </p:txBody>
      </p:sp>
      <p:sp>
        <p:nvSpPr>
          <p:cNvPr id="16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2BCD-903D-4D4E-9F6A-654FB3C1CAD7}" type="datetime1">
              <a:rPr lang="ru-RU" altLang="zh-CN"/>
              <a:pPr/>
              <a:t>10.11.2024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aphicFrame>
        <p:nvGraphicFramePr>
          <p:cNvPr id="2170" name="Group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21425"/>
              </p:ext>
            </p:extLst>
          </p:nvPr>
        </p:nvGraphicFramePr>
        <p:xfrm>
          <a:off x="1992313" y="1700213"/>
          <a:ext cx="7696200" cy="402088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3538">
                <a:tc gridSpan="3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  <a:r>
                        <a:rPr kumimoji="0" lang="ru-RU" altLang="zh-CN" sz="16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j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θ</a:t>
                      </a:r>
                      <a:r>
                        <a:rPr kumimoji="1" lang="ru-RU" altLang="zh-CN" sz="16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i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  <a:endParaRPr kumimoji="0" lang="zh-CN" altLang="ru-RU" sz="16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0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38"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zh-CN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5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zh-CN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538"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zh-CN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278" name="Object 230"/>
          <p:cNvGraphicFramePr>
            <a:graphicFrameLocks noChangeAspect="1"/>
          </p:cNvGraphicFramePr>
          <p:nvPr/>
        </p:nvGraphicFramePr>
        <p:xfrm>
          <a:off x="2889251" y="3141664"/>
          <a:ext cx="3984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7" name="Equation" r:id="rId3" imgW="190440" imgH="241200" progId="Equation.3">
                  <p:embed/>
                </p:oleObj>
              </mc:Choice>
              <mc:Fallback>
                <p:oleObj name="Equation" r:id="rId3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1" y="3141664"/>
                        <a:ext cx="3984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9" name="Object 231"/>
          <p:cNvGraphicFramePr>
            <a:graphicFrameLocks noChangeAspect="1"/>
          </p:cNvGraphicFramePr>
          <p:nvPr/>
        </p:nvGraphicFramePr>
        <p:xfrm>
          <a:off x="2889251" y="4294189"/>
          <a:ext cx="3984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8" name="Equation" r:id="rId5" imgW="190440" imgH="241200" progId="Equation.3">
                  <p:embed/>
                </p:oleObj>
              </mc:Choice>
              <mc:Fallback>
                <p:oleObj name="Equation" r:id="rId5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1" y="4294189"/>
                        <a:ext cx="3984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0" name="Object 232"/>
          <p:cNvGraphicFramePr>
            <a:graphicFrameLocks noChangeAspect="1"/>
          </p:cNvGraphicFramePr>
          <p:nvPr/>
        </p:nvGraphicFramePr>
        <p:xfrm>
          <a:off x="2889251" y="5373689"/>
          <a:ext cx="3984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9" name="Equation" r:id="rId6" imgW="190440" imgH="241200" progId="Equation.3">
                  <p:embed/>
                </p:oleObj>
              </mc:Choice>
              <mc:Fallback>
                <p:oleObj name="Equation" r:id="rId6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1" y="5373689"/>
                        <a:ext cx="3984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1" name="Line 233"/>
          <p:cNvSpPr>
            <a:spLocks noChangeShapeType="1"/>
          </p:cNvSpPr>
          <p:nvPr/>
        </p:nvSpPr>
        <p:spPr bwMode="auto">
          <a:xfrm flipV="1">
            <a:off x="6600825" y="2133600"/>
            <a:ext cx="0" cy="381000"/>
          </a:xfrm>
          <a:prstGeom prst="lin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82" name="AutoShape 234"/>
          <p:cNvSpPr>
            <a:spLocks noChangeArrowheads="1"/>
          </p:cNvSpPr>
          <p:nvPr/>
        </p:nvSpPr>
        <p:spPr bwMode="auto">
          <a:xfrm>
            <a:off x="5159375" y="1052513"/>
            <a:ext cx="1023938" cy="381000"/>
          </a:xfrm>
          <a:prstGeom prst="borderCallout2">
            <a:avLst>
              <a:gd name="adj1" fmla="val 30000"/>
              <a:gd name="adj2" fmla="val 107440"/>
              <a:gd name="adj3" fmla="val 30000"/>
              <a:gd name="adj4" fmla="val 123102"/>
              <a:gd name="adj5" fmla="val 185833"/>
              <a:gd name="adj6" fmla="val 123875"/>
            </a:avLst>
          </a:prstGeom>
          <a:solidFill>
            <a:srgbClr val="FFFF00"/>
          </a:solidFill>
          <a:ln w="9525" cap="flat" algn="ctr">
            <a:solidFill>
              <a:srgbClr val="333399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pPr algn="just"/>
            <a:r>
              <a:rPr kumimoji="1" lang="zh-CN" altLang="ru-RU" sz="2000"/>
              <a:t>换入列</a:t>
            </a:r>
          </a:p>
        </p:txBody>
      </p:sp>
      <p:sp>
        <p:nvSpPr>
          <p:cNvPr id="2283" name="AutoShape 235"/>
          <p:cNvSpPr>
            <a:spLocks noChangeArrowheads="1"/>
          </p:cNvSpPr>
          <p:nvPr/>
        </p:nvSpPr>
        <p:spPr bwMode="auto">
          <a:xfrm>
            <a:off x="7391400" y="1052513"/>
            <a:ext cx="1657350" cy="431800"/>
          </a:xfrm>
          <a:prstGeom prst="borderCallout2">
            <a:avLst>
              <a:gd name="adj1" fmla="val 26472"/>
              <a:gd name="adj2" fmla="val 104597"/>
              <a:gd name="adj3" fmla="val 26472"/>
              <a:gd name="adj4" fmla="val 115134"/>
              <a:gd name="adj5" fmla="val 158088"/>
              <a:gd name="adj6" fmla="val 115134"/>
            </a:avLst>
          </a:prstGeom>
          <a:solidFill>
            <a:srgbClr val="FFFF00"/>
          </a:solidFill>
          <a:ln w="9525" cap="flat" algn="ctr">
            <a:solidFill>
              <a:srgbClr val="333399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pPr algn="just"/>
            <a:r>
              <a:rPr kumimoji="1" lang="ru-RU" altLang="zh-CN" sz="2000" i="1">
                <a:ea typeface="宋体" panose="02010600030101010101" pitchFamily="2" charset="-122"/>
              </a:rPr>
              <a:t>b</a:t>
            </a:r>
            <a:r>
              <a:rPr kumimoji="1" lang="ru-RU" altLang="zh-CN" sz="2000" i="1" baseline="-30000">
                <a:ea typeface="宋体" panose="02010600030101010101" pitchFamily="2" charset="-122"/>
              </a:rPr>
              <a:t>i </a:t>
            </a:r>
            <a:r>
              <a:rPr kumimoji="1" lang="ru-RU" altLang="zh-CN" sz="2000" i="1">
                <a:ea typeface="宋体" panose="02010600030101010101" pitchFamily="2" charset="-122"/>
              </a:rPr>
              <a:t>/a</a:t>
            </a:r>
            <a:r>
              <a:rPr kumimoji="1" lang="ru-RU" altLang="zh-CN" sz="2000" i="1" baseline="-30000">
                <a:ea typeface="宋体" panose="02010600030101010101" pitchFamily="2" charset="-122"/>
              </a:rPr>
              <a:t>i2</a:t>
            </a:r>
            <a:r>
              <a:rPr kumimoji="1" lang="zh-CN" altLang="ru-RU" sz="2000">
                <a:ea typeface="宋体" panose="02010600030101010101" pitchFamily="2" charset="-122"/>
              </a:rPr>
              <a:t>，</a:t>
            </a:r>
            <a:r>
              <a:rPr kumimoji="1" lang="ru-RU" altLang="zh-CN" sz="2000" i="1">
                <a:ea typeface="宋体" panose="02010600030101010101" pitchFamily="2" charset="-122"/>
              </a:rPr>
              <a:t>a</a:t>
            </a:r>
            <a:r>
              <a:rPr kumimoji="1" lang="ru-RU" altLang="zh-CN" sz="2000" i="1" baseline="-30000">
                <a:ea typeface="宋体" panose="02010600030101010101" pitchFamily="2" charset="-122"/>
              </a:rPr>
              <a:t>i2</a:t>
            </a:r>
            <a:r>
              <a:rPr kumimoji="1" lang="ru-RU" altLang="zh-CN" sz="2000">
                <a:ea typeface="宋体" panose="02010600030101010101" pitchFamily="2" charset="-122"/>
              </a:rPr>
              <a:t>&gt;0</a:t>
            </a:r>
          </a:p>
        </p:txBody>
      </p:sp>
      <p:sp>
        <p:nvSpPr>
          <p:cNvPr id="2284" name="Rectangle 236"/>
          <p:cNvSpPr>
            <a:spLocks noChangeArrowheads="1"/>
          </p:cNvSpPr>
          <p:nvPr/>
        </p:nvSpPr>
        <p:spPr bwMode="auto">
          <a:xfrm>
            <a:off x="9048750" y="2490789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2285" name="Rectangle 237"/>
          <p:cNvSpPr>
            <a:spLocks noChangeArrowheads="1"/>
          </p:cNvSpPr>
          <p:nvPr/>
        </p:nvSpPr>
        <p:spPr bwMode="auto">
          <a:xfrm>
            <a:off x="9048750" y="2851151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200" dirty="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  <a:r>
              <a:rPr kumimoji="1" lang="ru-RU" altLang="zh-CN" sz="2200" dirty="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286" name="Line 238"/>
          <p:cNvSpPr>
            <a:spLocks noChangeShapeType="1"/>
          </p:cNvSpPr>
          <p:nvPr/>
        </p:nvSpPr>
        <p:spPr bwMode="auto">
          <a:xfrm>
            <a:off x="2927350" y="3068638"/>
            <a:ext cx="381000" cy="0"/>
          </a:xfrm>
          <a:prstGeom prst="lin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87" name="AutoShape 239"/>
          <p:cNvSpPr>
            <a:spLocks noChangeArrowheads="1"/>
          </p:cNvSpPr>
          <p:nvPr/>
        </p:nvSpPr>
        <p:spPr bwMode="auto">
          <a:xfrm>
            <a:off x="9840913" y="1916114"/>
            <a:ext cx="431800" cy="1081087"/>
          </a:xfrm>
          <a:prstGeom prst="borderCallout1">
            <a:avLst>
              <a:gd name="adj1" fmla="val 107046"/>
              <a:gd name="adj2" fmla="val 73528"/>
              <a:gd name="adj3" fmla="val 107046"/>
              <a:gd name="adj4" fmla="val -83454"/>
            </a:avLst>
          </a:prstGeom>
          <a:solidFill>
            <a:srgbClr val="FFFF00"/>
          </a:solidFill>
          <a:ln w="9525" cap="flat" algn="ctr">
            <a:solidFill>
              <a:srgbClr val="333399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pPr algn="ctr">
              <a:spcBef>
                <a:spcPct val="50000"/>
              </a:spcBef>
              <a:buSzPct val="85000"/>
            </a:pPr>
            <a:r>
              <a:rPr kumimoji="1" lang="zh-CN" altLang="ru-RU" sz="2000">
                <a:solidFill>
                  <a:srgbClr val="003300"/>
                </a:solidFill>
              </a:rPr>
              <a:t>换出行</a:t>
            </a:r>
          </a:p>
        </p:txBody>
      </p:sp>
      <p:sp>
        <p:nvSpPr>
          <p:cNvPr id="2288" name="Oval 240"/>
          <p:cNvSpPr>
            <a:spLocks noChangeArrowheads="1"/>
          </p:cNvSpPr>
          <p:nvPr/>
        </p:nvSpPr>
        <p:spPr bwMode="auto">
          <a:xfrm>
            <a:off x="6138863" y="2827338"/>
            <a:ext cx="533400" cy="457200"/>
          </a:xfrm>
          <a:prstGeom prst="ellips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89" name="AutoShape 241"/>
          <p:cNvSpPr>
            <a:spLocks noChangeArrowheads="1"/>
          </p:cNvSpPr>
          <p:nvPr/>
        </p:nvSpPr>
        <p:spPr bwMode="auto">
          <a:xfrm>
            <a:off x="1992313" y="1341438"/>
            <a:ext cx="1274762" cy="360362"/>
          </a:xfrm>
          <a:prstGeom prst="borderCallout2">
            <a:avLst>
              <a:gd name="adj1" fmla="val 31718"/>
              <a:gd name="adj2" fmla="val 105977"/>
              <a:gd name="adj3" fmla="val 31718"/>
              <a:gd name="adj4" fmla="val 213699"/>
              <a:gd name="adj5" fmla="val 433481"/>
              <a:gd name="adj6" fmla="val 325778"/>
            </a:avLst>
          </a:prstGeom>
          <a:solidFill>
            <a:srgbClr val="FFFFE9"/>
          </a:solidFill>
          <a:ln w="9525" cap="flat" algn="ctr">
            <a:solidFill>
              <a:srgbClr val="333399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pPr algn="ctr"/>
            <a:r>
              <a:rPr kumimoji="1" lang="zh-CN" altLang="ru-RU">
                <a:ea typeface="宋体" panose="02010600030101010101" pitchFamily="2" charset="-122"/>
              </a:rPr>
              <a:t>将</a:t>
            </a:r>
            <a:r>
              <a:rPr kumimoji="1" lang="ru-RU" altLang="zh-CN">
                <a:ea typeface="宋体" panose="02010600030101010101" pitchFamily="2" charset="-122"/>
              </a:rPr>
              <a:t>3</a:t>
            </a:r>
            <a:r>
              <a:rPr kumimoji="1" lang="zh-CN" altLang="ru-RU">
                <a:ea typeface="宋体" panose="02010600030101010101" pitchFamily="2" charset="-122"/>
              </a:rPr>
              <a:t>化为</a:t>
            </a:r>
            <a:r>
              <a:rPr kumimoji="1" lang="ru-RU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290" name="Rectangle 242"/>
          <p:cNvSpPr>
            <a:spLocks noChangeArrowheads="1"/>
          </p:cNvSpPr>
          <p:nvPr/>
        </p:nvSpPr>
        <p:spPr bwMode="auto">
          <a:xfrm>
            <a:off x="5232401" y="3597276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5/3</a:t>
            </a:r>
          </a:p>
        </p:txBody>
      </p:sp>
      <p:sp>
        <p:nvSpPr>
          <p:cNvPr id="2291" name="Rectangle 243"/>
          <p:cNvSpPr>
            <a:spLocks noChangeArrowheads="1"/>
          </p:cNvSpPr>
          <p:nvPr/>
        </p:nvSpPr>
        <p:spPr bwMode="auto">
          <a:xfrm>
            <a:off x="6240463" y="39322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292" name="Rectangle 244"/>
          <p:cNvSpPr>
            <a:spLocks noChangeArrowheads="1"/>
          </p:cNvSpPr>
          <p:nvPr/>
        </p:nvSpPr>
        <p:spPr bwMode="auto">
          <a:xfrm>
            <a:off x="9048750" y="3573464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 dirty="0">
                <a:solidFill>
                  <a:srgbClr val="009900"/>
                </a:solidFill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2293" name="Rectangle 245"/>
          <p:cNvSpPr>
            <a:spLocks noChangeArrowheads="1"/>
          </p:cNvSpPr>
          <p:nvPr/>
        </p:nvSpPr>
        <p:spPr bwMode="auto">
          <a:xfrm>
            <a:off x="6240463" y="3597276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294" name="Rectangle 246"/>
          <p:cNvSpPr>
            <a:spLocks noChangeArrowheads="1"/>
          </p:cNvSpPr>
          <p:nvPr/>
        </p:nvSpPr>
        <p:spPr bwMode="auto">
          <a:xfrm>
            <a:off x="5232401" y="3946526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1/3</a:t>
            </a:r>
          </a:p>
        </p:txBody>
      </p:sp>
      <p:sp>
        <p:nvSpPr>
          <p:cNvPr id="2295" name="Rectangle 247"/>
          <p:cNvSpPr>
            <a:spLocks noChangeArrowheads="1"/>
          </p:cNvSpPr>
          <p:nvPr/>
        </p:nvSpPr>
        <p:spPr bwMode="auto">
          <a:xfrm>
            <a:off x="7218363" y="39576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296" name="Rectangle 248"/>
          <p:cNvSpPr>
            <a:spLocks noChangeArrowheads="1"/>
          </p:cNvSpPr>
          <p:nvPr/>
        </p:nvSpPr>
        <p:spPr bwMode="auto">
          <a:xfrm>
            <a:off x="8115301" y="3957639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1/3</a:t>
            </a:r>
          </a:p>
        </p:txBody>
      </p:sp>
      <p:sp>
        <p:nvSpPr>
          <p:cNvPr id="2297" name="Rectangle 249"/>
          <p:cNvSpPr>
            <a:spLocks noChangeArrowheads="1"/>
          </p:cNvSpPr>
          <p:nvPr/>
        </p:nvSpPr>
        <p:spPr bwMode="auto">
          <a:xfrm>
            <a:off x="4367213" y="3957639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 dirty="0">
                <a:solidFill>
                  <a:srgbClr val="009900"/>
                </a:solidFill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2298" name="Rectangle 250"/>
          <p:cNvSpPr>
            <a:spLocks noChangeArrowheads="1"/>
          </p:cNvSpPr>
          <p:nvPr/>
        </p:nvSpPr>
        <p:spPr bwMode="auto">
          <a:xfrm>
            <a:off x="7175500" y="357346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299" name="Rectangle 251"/>
          <p:cNvSpPr>
            <a:spLocks noChangeArrowheads="1"/>
          </p:cNvSpPr>
          <p:nvPr/>
        </p:nvSpPr>
        <p:spPr bwMode="auto">
          <a:xfrm>
            <a:off x="7881939" y="3571876"/>
            <a:ext cx="8611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1/3</a:t>
            </a:r>
          </a:p>
        </p:txBody>
      </p:sp>
      <p:sp>
        <p:nvSpPr>
          <p:cNvPr id="2300" name="Rectangle 252"/>
          <p:cNvSpPr>
            <a:spLocks noChangeArrowheads="1"/>
          </p:cNvSpPr>
          <p:nvPr/>
        </p:nvSpPr>
        <p:spPr bwMode="auto">
          <a:xfrm>
            <a:off x="4367213" y="3571876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2301" name="Rectangle 253"/>
          <p:cNvSpPr>
            <a:spLocks noChangeArrowheads="1"/>
          </p:cNvSpPr>
          <p:nvPr/>
        </p:nvSpPr>
        <p:spPr bwMode="auto">
          <a:xfrm>
            <a:off x="9063038" y="3946526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2302" name="Line 254"/>
          <p:cNvSpPr>
            <a:spLocks noChangeShapeType="1"/>
          </p:cNvSpPr>
          <p:nvPr/>
        </p:nvSpPr>
        <p:spPr bwMode="auto">
          <a:xfrm>
            <a:off x="9551988" y="3789363"/>
            <a:ext cx="381000" cy="0"/>
          </a:xfrm>
          <a:prstGeom prst="lin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03" name="Rectangle 255"/>
          <p:cNvSpPr>
            <a:spLocks noChangeArrowheads="1"/>
          </p:cNvSpPr>
          <p:nvPr/>
        </p:nvSpPr>
        <p:spPr bwMode="auto">
          <a:xfrm>
            <a:off x="6240463" y="431641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04" name="Rectangle 256"/>
          <p:cNvSpPr>
            <a:spLocks noChangeArrowheads="1"/>
          </p:cNvSpPr>
          <p:nvPr/>
        </p:nvSpPr>
        <p:spPr bwMode="auto">
          <a:xfrm>
            <a:off x="5232401" y="4316414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 dirty="0">
                <a:solidFill>
                  <a:srgbClr val="009900"/>
                </a:solidFill>
                <a:ea typeface="宋体" panose="02010600030101010101" pitchFamily="2" charset="-122"/>
              </a:rPr>
              <a:t>5/3</a:t>
            </a:r>
          </a:p>
        </p:txBody>
      </p:sp>
      <p:sp>
        <p:nvSpPr>
          <p:cNvPr id="2305" name="Rectangle 257"/>
          <p:cNvSpPr>
            <a:spLocks noChangeArrowheads="1"/>
          </p:cNvSpPr>
          <p:nvPr/>
        </p:nvSpPr>
        <p:spPr bwMode="auto">
          <a:xfrm>
            <a:off x="7199313" y="431641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06" name="Rectangle 258"/>
          <p:cNvSpPr>
            <a:spLocks noChangeArrowheads="1"/>
          </p:cNvSpPr>
          <p:nvPr/>
        </p:nvSpPr>
        <p:spPr bwMode="auto">
          <a:xfrm>
            <a:off x="7896226" y="4316414"/>
            <a:ext cx="8611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4/3</a:t>
            </a:r>
          </a:p>
        </p:txBody>
      </p:sp>
      <p:sp>
        <p:nvSpPr>
          <p:cNvPr id="2308" name="Line 260"/>
          <p:cNvSpPr>
            <a:spLocks noChangeShapeType="1"/>
          </p:cNvSpPr>
          <p:nvPr/>
        </p:nvSpPr>
        <p:spPr bwMode="auto">
          <a:xfrm flipV="1">
            <a:off x="5808663" y="4365625"/>
            <a:ext cx="0" cy="304800"/>
          </a:xfrm>
          <a:prstGeom prst="lin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0" name="Rectangle 262"/>
          <p:cNvSpPr>
            <a:spLocks noChangeArrowheads="1"/>
          </p:cNvSpPr>
          <p:nvPr/>
        </p:nvSpPr>
        <p:spPr bwMode="auto">
          <a:xfrm>
            <a:off x="5316538" y="4718051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 dirty="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311" name="Rectangle 263"/>
          <p:cNvSpPr>
            <a:spLocks noChangeArrowheads="1"/>
          </p:cNvSpPr>
          <p:nvPr/>
        </p:nvSpPr>
        <p:spPr bwMode="auto">
          <a:xfrm>
            <a:off x="6240463" y="4718051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12" name="Rectangle 264"/>
          <p:cNvSpPr>
            <a:spLocks noChangeArrowheads="1"/>
          </p:cNvSpPr>
          <p:nvPr/>
        </p:nvSpPr>
        <p:spPr bwMode="auto">
          <a:xfrm>
            <a:off x="7145339" y="4718051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 dirty="0">
                <a:solidFill>
                  <a:srgbClr val="009900"/>
                </a:solidFill>
                <a:ea typeface="宋体" panose="02010600030101010101" pitchFamily="2" charset="-122"/>
              </a:rPr>
              <a:t>3/5</a:t>
            </a:r>
          </a:p>
        </p:txBody>
      </p:sp>
      <p:sp>
        <p:nvSpPr>
          <p:cNvPr id="2313" name="Rectangle 265"/>
          <p:cNvSpPr>
            <a:spLocks noChangeArrowheads="1"/>
          </p:cNvSpPr>
          <p:nvPr/>
        </p:nvSpPr>
        <p:spPr bwMode="auto">
          <a:xfrm>
            <a:off x="7896225" y="4652964"/>
            <a:ext cx="1066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1/5</a:t>
            </a:r>
          </a:p>
        </p:txBody>
      </p:sp>
      <p:sp>
        <p:nvSpPr>
          <p:cNvPr id="2314" name="Rectangle 266"/>
          <p:cNvSpPr>
            <a:spLocks noChangeArrowheads="1"/>
          </p:cNvSpPr>
          <p:nvPr/>
        </p:nvSpPr>
        <p:spPr bwMode="auto">
          <a:xfrm>
            <a:off x="4383088" y="4724401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2315" name="Rectangle 267"/>
          <p:cNvSpPr>
            <a:spLocks noChangeArrowheads="1"/>
          </p:cNvSpPr>
          <p:nvPr/>
        </p:nvSpPr>
        <p:spPr bwMode="auto">
          <a:xfrm>
            <a:off x="5316538" y="50371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16" name="Rectangle 268"/>
          <p:cNvSpPr>
            <a:spLocks noChangeArrowheads="1"/>
          </p:cNvSpPr>
          <p:nvPr/>
        </p:nvSpPr>
        <p:spPr bwMode="auto">
          <a:xfrm>
            <a:off x="6240463" y="50371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317" name="Rectangle 269"/>
          <p:cNvSpPr>
            <a:spLocks noChangeArrowheads="1"/>
          </p:cNvSpPr>
          <p:nvPr/>
        </p:nvSpPr>
        <p:spPr bwMode="auto">
          <a:xfrm>
            <a:off x="6888164" y="5037139"/>
            <a:ext cx="8611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1/5</a:t>
            </a:r>
          </a:p>
        </p:txBody>
      </p:sp>
      <p:sp>
        <p:nvSpPr>
          <p:cNvPr id="2318" name="Rectangle 270"/>
          <p:cNvSpPr>
            <a:spLocks noChangeArrowheads="1"/>
          </p:cNvSpPr>
          <p:nvPr/>
        </p:nvSpPr>
        <p:spPr bwMode="auto">
          <a:xfrm>
            <a:off x="7896226" y="5037139"/>
            <a:ext cx="8611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2/5</a:t>
            </a:r>
          </a:p>
        </p:txBody>
      </p:sp>
      <p:sp>
        <p:nvSpPr>
          <p:cNvPr id="2319" name="Rectangle 271"/>
          <p:cNvSpPr>
            <a:spLocks noChangeArrowheads="1"/>
          </p:cNvSpPr>
          <p:nvPr/>
        </p:nvSpPr>
        <p:spPr bwMode="auto">
          <a:xfrm>
            <a:off x="4464050" y="50371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320" name="Rectangle 272"/>
          <p:cNvSpPr>
            <a:spLocks noChangeArrowheads="1"/>
          </p:cNvSpPr>
          <p:nvPr/>
        </p:nvSpPr>
        <p:spPr bwMode="auto">
          <a:xfrm>
            <a:off x="5303838" y="543401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21" name="Rectangle 273"/>
          <p:cNvSpPr>
            <a:spLocks noChangeArrowheads="1"/>
          </p:cNvSpPr>
          <p:nvPr/>
        </p:nvSpPr>
        <p:spPr bwMode="auto">
          <a:xfrm>
            <a:off x="6294438" y="543401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22" name="Rectangle 274"/>
          <p:cNvSpPr>
            <a:spLocks noChangeArrowheads="1"/>
          </p:cNvSpPr>
          <p:nvPr/>
        </p:nvSpPr>
        <p:spPr bwMode="auto">
          <a:xfrm>
            <a:off x="7032625" y="5397500"/>
            <a:ext cx="6048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323" name="Rectangle 275"/>
          <p:cNvSpPr>
            <a:spLocks noChangeArrowheads="1"/>
          </p:cNvSpPr>
          <p:nvPr/>
        </p:nvSpPr>
        <p:spPr bwMode="auto">
          <a:xfrm>
            <a:off x="8047039" y="5397500"/>
            <a:ext cx="6048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2324" name="Group 276"/>
          <p:cNvGrpSpPr>
            <a:grpSpLocks/>
          </p:cNvGrpSpPr>
          <p:nvPr/>
        </p:nvGrpSpPr>
        <p:grpSpPr bwMode="auto">
          <a:xfrm>
            <a:off x="1992313" y="5949954"/>
            <a:ext cx="3671887" cy="757238"/>
            <a:chOff x="521" y="3748"/>
            <a:chExt cx="2087" cy="477"/>
          </a:xfrm>
        </p:grpSpPr>
        <p:sp>
          <p:nvSpPr>
            <p:cNvPr id="2325" name="Rectangle 277"/>
            <p:cNvSpPr>
              <a:spLocks noChangeArrowheads="1"/>
            </p:cNvSpPr>
            <p:nvPr/>
          </p:nvSpPr>
          <p:spPr bwMode="auto">
            <a:xfrm>
              <a:off x="521" y="3748"/>
              <a:ext cx="659" cy="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SzPct val="85000"/>
              </a:pPr>
              <a:r>
                <a:rPr kumimoji="1" lang="zh-CN" altLang="en-US" dirty="0"/>
                <a:t>有唯一</a:t>
              </a:r>
              <a:r>
                <a:rPr kumimoji="1" lang="zh-CN" altLang="ru-RU" dirty="0"/>
                <a:t>最优解：</a:t>
              </a:r>
            </a:p>
          </p:txBody>
        </p:sp>
        <p:graphicFrame>
          <p:nvGraphicFramePr>
            <p:cNvPr id="2326" name="Object 278"/>
            <p:cNvGraphicFramePr>
              <a:graphicFrameLocks noChangeAspect="1"/>
            </p:cNvGraphicFramePr>
            <p:nvPr/>
          </p:nvGraphicFramePr>
          <p:xfrm>
            <a:off x="1292" y="3838"/>
            <a:ext cx="1316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30" name="公式" r:id="rId7" imgW="1498320" imgH="279360" progId="Equation.3">
                    <p:embed/>
                  </p:oleObj>
                </mc:Choice>
                <mc:Fallback>
                  <p:oleObj name="公式" r:id="rId7" imgW="149832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3838"/>
                          <a:ext cx="1316" cy="246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27" name="Group 279"/>
          <p:cNvGrpSpPr>
            <a:grpSpLocks/>
          </p:cNvGrpSpPr>
          <p:nvPr/>
        </p:nvGrpSpPr>
        <p:grpSpPr bwMode="auto">
          <a:xfrm>
            <a:off x="6672263" y="6021396"/>
            <a:ext cx="2832100" cy="461963"/>
            <a:chOff x="3243" y="3793"/>
            <a:chExt cx="1784" cy="291"/>
          </a:xfrm>
        </p:grpSpPr>
        <p:sp>
          <p:nvSpPr>
            <p:cNvPr id="2328" name="Rectangle 280"/>
            <p:cNvSpPr>
              <a:spLocks noChangeArrowheads="1"/>
            </p:cNvSpPr>
            <p:nvPr/>
          </p:nvSpPr>
          <p:spPr bwMode="auto">
            <a:xfrm>
              <a:off x="3243" y="3793"/>
              <a:ext cx="817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SzPct val="85000"/>
              </a:pPr>
              <a:r>
                <a:rPr kumimoji="1" lang="zh-CN" altLang="ru-RU" dirty="0"/>
                <a:t>最优值：</a:t>
              </a:r>
            </a:p>
          </p:txBody>
        </p:sp>
        <p:graphicFrame>
          <p:nvGraphicFramePr>
            <p:cNvPr id="2329" name="Object 281"/>
            <p:cNvGraphicFramePr>
              <a:graphicFrameLocks noChangeAspect="1"/>
            </p:cNvGraphicFramePr>
            <p:nvPr/>
          </p:nvGraphicFramePr>
          <p:xfrm>
            <a:off x="4234" y="3838"/>
            <a:ext cx="793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31" name="公式" r:id="rId9" imgW="736560" imgH="228600" progId="Equation.3">
                    <p:embed/>
                  </p:oleObj>
                </mc:Choice>
                <mc:Fallback>
                  <p:oleObj name="公式" r:id="rId9" imgW="736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4" y="3838"/>
                          <a:ext cx="793" cy="246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线形标注 1 3"/>
          <p:cNvSpPr/>
          <p:nvPr/>
        </p:nvSpPr>
        <p:spPr>
          <a:xfrm>
            <a:off x="10379412" y="4229712"/>
            <a:ext cx="1294353" cy="567713"/>
          </a:xfrm>
          <a:prstGeom prst="borderCallout1">
            <a:avLst>
              <a:gd name="adj1" fmla="val 18750"/>
              <a:gd name="adj2" fmla="val -8333"/>
              <a:gd name="adj3" fmla="val 65297"/>
              <a:gd name="adj4" fmla="val -364220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3-5/3*0-1/3*4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Oval 240"/>
          <p:cNvSpPr>
            <a:spLocks noChangeArrowheads="1"/>
          </p:cNvSpPr>
          <p:nvPr/>
        </p:nvSpPr>
        <p:spPr bwMode="auto">
          <a:xfrm>
            <a:off x="5242166" y="3546093"/>
            <a:ext cx="533400" cy="457200"/>
          </a:xfrm>
          <a:prstGeom prst="ellips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26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6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2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8" dur="5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34"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childTnLst>
                                    <p:set>
                                      <p:cBhvr additive="base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9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0" fill="hold"/>
                                        <p:tgtEl>
                                          <p:spTgt spid="2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0" fill="hold"/>
                                        <p:tgtEl>
                                          <p:spTgt spid="2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9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68"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4" dur="5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80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86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92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98" dur="5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04" dur="5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10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16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22"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25" fill="hold" nodeType="afterGroup">
                            <p:stCondLst>
                              <p:cond delay="indefinite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28" dur="5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42"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48" dur="50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54" dur="5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67" dur="5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73"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2" fill="hold" grpId="0" nodeType="clickEffect">
                                  <p:childTnLst>
                                    <p:set>
                                      <p:cBhvr additive="base"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98"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0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04" dur="5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09"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16"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22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28"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34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40" dur="5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46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52" dur="5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58" dur="5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64"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70" dur="5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76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4" fill="hold" nodeType="clickEffect">
                                  <p:childTnLst>
                                    <p:set>
                                      <p:cBhvr additive="base"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1" grpId="0" animBg="1"/>
      <p:bldP spid="2282" grpId="0" animBg="1"/>
      <p:bldP spid="2283" grpId="0" animBg="1"/>
      <p:bldP spid="2284" grpId="0" animBg="1"/>
      <p:bldP spid="2285" grpId="0" animBg="1"/>
      <p:bldP spid="2286" grpId="0" animBg="1"/>
      <p:bldP spid="2287" grpId="0" animBg="1"/>
      <p:bldP spid="2288" grpId="0" animBg="1"/>
      <p:bldP spid="2289" grpId="0" animBg="1"/>
      <p:bldP spid="2290" grpId="0" animBg="1"/>
      <p:bldP spid="2292" grpId="0" animBg="1"/>
      <p:bldP spid="2293" grpId="0" animBg="1"/>
      <p:bldP spid="2294" grpId="0" animBg="1"/>
      <p:bldP spid="2295" grpId="0" animBg="1"/>
      <p:bldP spid="2296" grpId="0" animBg="1"/>
      <p:bldP spid="2297" grpId="0" animBg="1"/>
      <p:bldP spid="2298" grpId="0" animBg="1"/>
      <p:bldP spid="2299" grpId="0" animBg="1"/>
      <p:bldP spid="2300" grpId="0" animBg="1"/>
      <p:bldP spid="2301" grpId="0" animBg="1"/>
      <p:bldP spid="2302" grpId="0" animBg="1"/>
      <p:bldP spid="2303" grpId="0" animBg="1"/>
      <p:bldP spid="2304" grpId="0" animBg="1"/>
      <p:bldP spid="2304" grpId="1"/>
      <p:bldP spid="2305" grpId="0" animBg="1"/>
      <p:bldP spid="2306" grpId="0" animBg="1"/>
      <p:bldP spid="2308" grpId="0" animBg="1"/>
      <p:bldP spid="2310" grpId="0" animBg="1"/>
      <p:bldP spid="2311" grpId="0" animBg="1"/>
      <p:bldP spid="2312" grpId="0" animBg="1"/>
      <p:bldP spid="2313" grpId="0" animBg="1"/>
      <p:bldP spid="2314" grpId="0" animBg="1"/>
      <p:bldP spid="2315" grpId="0" animBg="1"/>
      <p:bldP spid="2316" grpId="0" animBg="1"/>
      <p:bldP spid="2317" grpId="0" animBg="1"/>
      <p:bldP spid="2318" grpId="0" animBg="1"/>
      <p:bldP spid="2319" grpId="0" animBg="1"/>
      <p:bldP spid="2320" grpId="0" animBg="1"/>
      <p:bldP spid="2321" grpId="0" animBg="1"/>
      <p:bldP spid="2322" grpId="0" animBg="1"/>
      <p:bldP spid="2323" grpId="0" animBg="1"/>
      <p:bldP spid="4" grpId="0" animBg="1"/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单纯形法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基础</a:t>
            </a:r>
          </a:p>
        </p:txBody>
      </p:sp>
      <p:sp>
        <p:nvSpPr>
          <p:cNvPr id="4" name="Rectangle 3" descr="Ricebk"/>
          <p:cNvSpPr txBox="1">
            <a:spLocks noChangeArrowheads="1"/>
          </p:cNvSpPr>
          <p:nvPr/>
        </p:nvSpPr>
        <p:spPr>
          <a:xfrm>
            <a:off x="828684" y="745499"/>
            <a:ext cx="8135938" cy="503237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/>
              <a:t>单纯形法的思路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52684" y="1338659"/>
            <a:ext cx="3505200" cy="533400"/>
          </a:xfrm>
          <a:prstGeom prst="rect">
            <a:avLst/>
          </a:prstGeom>
          <a:solidFill>
            <a:srgbClr val="FFFF66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找出一个初始基本可行解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733684" y="2710259"/>
            <a:ext cx="2667000" cy="914400"/>
          </a:xfrm>
          <a:prstGeom prst="diamond">
            <a:avLst/>
          </a:prstGeom>
          <a:solidFill>
            <a:srgbClr val="FFFF66"/>
          </a:solidFill>
          <a:ln w="9525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是否最优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00284" y="4462859"/>
            <a:ext cx="4038600" cy="914400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转移到另一个基本可行解</a:t>
            </a:r>
          </a:p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（找出更大的目标函数值）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543684" y="2938859"/>
            <a:ext cx="1196975" cy="533400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最优解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4105284" y="1872059"/>
            <a:ext cx="0" cy="838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105284" y="3624659"/>
            <a:ext cx="0" cy="838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400684" y="3167459"/>
            <a:ext cx="1143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1362084" y="3167459"/>
            <a:ext cx="13716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1362084" y="3167459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1362084" y="4920059"/>
            <a:ext cx="8382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705484" y="2815034"/>
            <a:ext cx="3889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1600" b="1">
                <a:latin typeface="Times New Roman" pitchFamily="18" charset="0"/>
                <a:ea typeface="楷体_GB2312" pitchFamily="49" charset="-122"/>
              </a:rPr>
              <a:t>是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571884" y="3796109"/>
            <a:ext cx="3889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1600" b="1">
                <a:latin typeface="Times New Roman" pitchFamily="18" charset="0"/>
                <a:ea typeface="楷体_GB2312" pitchFamily="49" charset="-122"/>
              </a:rPr>
              <a:t>否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828684" y="3567509"/>
            <a:ext cx="388937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1600" b="1">
                <a:latin typeface="Times New Roman" pitchFamily="18" charset="0"/>
                <a:ea typeface="楷体_GB2312" pitchFamily="49" charset="-122"/>
              </a:rPr>
              <a:t>循</a:t>
            </a:r>
          </a:p>
          <a:p>
            <a:pPr>
              <a:defRPr/>
            </a:pPr>
            <a:r>
              <a:rPr kumimoji="1" lang="zh-CN" altLang="en-US" sz="1600" b="1">
                <a:latin typeface="Times New Roman" pitchFamily="18" charset="0"/>
                <a:ea typeface="楷体_GB2312" pitchFamily="49" charset="-122"/>
              </a:rPr>
              <a:t>环</a:t>
            </a: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77084" y="3472259"/>
            <a:ext cx="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6588134" y="3897709"/>
            <a:ext cx="1011237" cy="617538"/>
          </a:xfrm>
          <a:prstGeom prst="flowChartTerminator">
            <a:avLst/>
          </a:prstGeom>
          <a:solidFill>
            <a:srgbClr val="FFFF66"/>
          </a:solidFill>
          <a:ln w="9525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结束</a:t>
            </a:r>
          </a:p>
        </p:txBody>
      </p:sp>
      <p:sp>
        <p:nvSpPr>
          <p:cNvPr id="21" name="标题 2"/>
          <p:cNvSpPr txBox="1">
            <a:spLocks/>
          </p:cNvSpPr>
          <p:nvPr/>
        </p:nvSpPr>
        <p:spPr>
          <a:xfrm>
            <a:off x="152400" y="38100"/>
            <a:ext cx="10515600" cy="5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单纯形法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784217" y="997117"/>
            <a:ext cx="3427610" cy="507831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问题：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如何得到一个初始基本可行解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如何判别当前基本可行解是否已达到了最优解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若当前解不是最优解，如何寻找一个更好的基本可行解</a:t>
            </a:r>
          </a:p>
        </p:txBody>
      </p:sp>
    </p:spTree>
    <p:extLst>
      <p:ext uri="{BB962C8B-B14F-4D97-AF65-F5344CB8AC3E}">
        <p14:creationId xmlns:p14="http://schemas.microsoft.com/office/powerpoint/2010/main" val="105568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爆炸形 2 3"/>
          <p:cNvSpPr/>
          <p:nvPr/>
        </p:nvSpPr>
        <p:spPr>
          <a:xfrm>
            <a:off x="3914003" y="793146"/>
            <a:ext cx="4936895" cy="3751678"/>
          </a:xfrm>
          <a:custGeom>
            <a:avLst/>
            <a:gdLst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7154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7154 h 21600"/>
              <a:gd name="connsiteX10" fmla="*/ 14640 w 21600"/>
              <a:gd name="connsiteY10" fmla="*/ 14350 h 21600"/>
              <a:gd name="connsiteX11" fmla="*/ 15870 w 21600"/>
              <a:gd name="connsiteY11" fmla="*/ 19445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20291 w 21600"/>
              <a:gd name="connsiteY7" fmla="*/ 15094 h 21600"/>
              <a:gd name="connsiteX8" fmla="*/ 16380 w 21600"/>
              <a:gd name="connsiteY8" fmla="*/ 12310 h 21600"/>
              <a:gd name="connsiteX9" fmla="*/ 18877 w 21600"/>
              <a:gd name="connsiteY9" fmla="*/ 17154 h 21600"/>
              <a:gd name="connsiteX10" fmla="*/ 14640 w 21600"/>
              <a:gd name="connsiteY10" fmla="*/ 14350 h 21600"/>
              <a:gd name="connsiteX11" fmla="*/ 15870 w 21600"/>
              <a:gd name="connsiteY11" fmla="*/ 19445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2092"/>
              <a:gd name="connsiteY0" fmla="*/ 4342 h 21600"/>
              <a:gd name="connsiteX1" fmla="*/ 14790 w 22092"/>
              <a:gd name="connsiteY1" fmla="*/ 0 h 21600"/>
              <a:gd name="connsiteX2" fmla="*/ 14525 w 22092"/>
              <a:gd name="connsiteY2" fmla="*/ 5777 h 21600"/>
              <a:gd name="connsiteX3" fmla="*/ 18007 w 22092"/>
              <a:gd name="connsiteY3" fmla="*/ 3172 h 21600"/>
              <a:gd name="connsiteX4" fmla="*/ 16380 w 22092"/>
              <a:gd name="connsiteY4" fmla="*/ 6532 h 21600"/>
              <a:gd name="connsiteX5" fmla="*/ 22092 w 22092"/>
              <a:gd name="connsiteY5" fmla="*/ 9411 h 21600"/>
              <a:gd name="connsiteX6" fmla="*/ 16985 w 22092"/>
              <a:gd name="connsiteY6" fmla="*/ 9402 h 21600"/>
              <a:gd name="connsiteX7" fmla="*/ 20291 w 22092"/>
              <a:gd name="connsiteY7" fmla="*/ 15094 h 21600"/>
              <a:gd name="connsiteX8" fmla="*/ 16380 w 22092"/>
              <a:gd name="connsiteY8" fmla="*/ 12310 h 21600"/>
              <a:gd name="connsiteX9" fmla="*/ 18877 w 22092"/>
              <a:gd name="connsiteY9" fmla="*/ 17154 h 21600"/>
              <a:gd name="connsiteX10" fmla="*/ 14640 w 22092"/>
              <a:gd name="connsiteY10" fmla="*/ 14350 h 21600"/>
              <a:gd name="connsiteX11" fmla="*/ 15870 w 22092"/>
              <a:gd name="connsiteY11" fmla="*/ 19445 h 21600"/>
              <a:gd name="connsiteX12" fmla="*/ 12180 w 22092"/>
              <a:gd name="connsiteY12" fmla="*/ 15935 h 21600"/>
              <a:gd name="connsiteX13" fmla="*/ 11612 w 22092"/>
              <a:gd name="connsiteY13" fmla="*/ 18842 h 21600"/>
              <a:gd name="connsiteX14" fmla="*/ 9872 w 22092"/>
              <a:gd name="connsiteY14" fmla="*/ 17370 h 21600"/>
              <a:gd name="connsiteX15" fmla="*/ 8700 w 22092"/>
              <a:gd name="connsiteY15" fmla="*/ 19712 h 21600"/>
              <a:gd name="connsiteX16" fmla="*/ 7527 w 22092"/>
              <a:gd name="connsiteY16" fmla="*/ 18125 h 21600"/>
              <a:gd name="connsiteX17" fmla="*/ 4917 w 22092"/>
              <a:gd name="connsiteY17" fmla="*/ 21600 h 21600"/>
              <a:gd name="connsiteX18" fmla="*/ 4805 w 22092"/>
              <a:gd name="connsiteY18" fmla="*/ 18240 h 21600"/>
              <a:gd name="connsiteX19" fmla="*/ 1285 w 22092"/>
              <a:gd name="connsiteY19" fmla="*/ 17825 h 21600"/>
              <a:gd name="connsiteX20" fmla="*/ 3330 w 22092"/>
              <a:gd name="connsiteY20" fmla="*/ 15370 h 21600"/>
              <a:gd name="connsiteX21" fmla="*/ 0 w 22092"/>
              <a:gd name="connsiteY21" fmla="*/ 12877 h 21600"/>
              <a:gd name="connsiteX22" fmla="*/ 3935 w 22092"/>
              <a:gd name="connsiteY22" fmla="*/ 11592 h 21600"/>
              <a:gd name="connsiteX23" fmla="*/ 1172 w 22092"/>
              <a:gd name="connsiteY23" fmla="*/ 8270 h 21600"/>
              <a:gd name="connsiteX24" fmla="*/ 5372 w 22092"/>
              <a:gd name="connsiteY24" fmla="*/ 7817 h 21600"/>
              <a:gd name="connsiteX25" fmla="*/ 4502 w 22092"/>
              <a:gd name="connsiteY25" fmla="*/ 3625 h 21600"/>
              <a:gd name="connsiteX26" fmla="*/ 8550 w 22092"/>
              <a:gd name="connsiteY26" fmla="*/ 6382 h 21600"/>
              <a:gd name="connsiteX27" fmla="*/ 9722 w 22092"/>
              <a:gd name="connsiteY27" fmla="*/ 1887 h 21600"/>
              <a:gd name="connsiteX28" fmla="*/ 11462 w 22092"/>
              <a:gd name="connsiteY28" fmla="*/ 4342 h 21600"/>
              <a:gd name="connsiteX0" fmla="*/ 11462 w 22092"/>
              <a:gd name="connsiteY0" fmla="*/ 4342 h 21600"/>
              <a:gd name="connsiteX1" fmla="*/ 14790 w 22092"/>
              <a:gd name="connsiteY1" fmla="*/ 0 h 21600"/>
              <a:gd name="connsiteX2" fmla="*/ 14525 w 22092"/>
              <a:gd name="connsiteY2" fmla="*/ 5777 h 21600"/>
              <a:gd name="connsiteX3" fmla="*/ 18007 w 22092"/>
              <a:gd name="connsiteY3" fmla="*/ 3172 h 21600"/>
              <a:gd name="connsiteX4" fmla="*/ 16380 w 22092"/>
              <a:gd name="connsiteY4" fmla="*/ 6532 h 21600"/>
              <a:gd name="connsiteX5" fmla="*/ 22092 w 22092"/>
              <a:gd name="connsiteY5" fmla="*/ 9411 h 21600"/>
              <a:gd name="connsiteX6" fmla="*/ 16985 w 22092"/>
              <a:gd name="connsiteY6" fmla="*/ 9402 h 21600"/>
              <a:gd name="connsiteX7" fmla="*/ 20291 w 22092"/>
              <a:gd name="connsiteY7" fmla="*/ 15094 h 21600"/>
              <a:gd name="connsiteX8" fmla="*/ 16380 w 22092"/>
              <a:gd name="connsiteY8" fmla="*/ 12310 h 21600"/>
              <a:gd name="connsiteX9" fmla="*/ 18877 w 22092"/>
              <a:gd name="connsiteY9" fmla="*/ 17154 h 21600"/>
              <a:gd name="connsiteX10" fmla="*/ 14640 w 22092"/>
              <a:gd name="connsiteY10" fmla="*/ 14350 h 21600"/>
              <a:gd name="connsiteX11" fmla="*/ 15870 w 22092"/>
              <a:gd name="connsiteY11" fmla="*/ 19445 h 21600"/>
              <a:gd name="connsiteX12" fmla="*/ 12180 w 22092"/>
              <a:gd name="connsiteY12" fmla="*/ 15935 h 21600"/>
              <a:gd name="connsiteX13" fmla="*/ 12049 w 22092"/>
              <a:gd name="connsiteY13" fmla="*/ 20848 h 21600"/>
              <a:gd name="connsiteX14" fmla="*/ 9872 w 22092"/>
              <a:gd name="connsiteY14" fmla="*/ 17370 h 21600"/>
              <a:gd name="connsiteX15" fmla="*/ 8700 w 22092"/>
              <a:gd name="connsiteY15" fmla="*/ 19712 h 21600"/>
              <a:gd name="connsiteX16" fmla="*/ 7527 w 22092"/>
              <a:gd name="connsiteY16" fmla="*/ 18125 h 21600"/>
              <a:gd name="connsiteX17" fmla="*/ 4917 w 22092"/>
              <a:gd name="connsiteY17" fmla="*/ 21600 h 21600"/>
              <a:gd name="connsiteX18" fmla="*/ 4805 w 22092"/>
              <a:gd name="connsiteY18" fmla="*/ 18240 h 21600"/>
              <a:gd name="connsiteX19" fmla="*/ 1285 w 22092"/>
              <a:gd name="connsiteY19" fmla="*/ 17825 h 21600"/>
              <a:gd name="connsiteX20" fmla="*/ 3330 w 22092"/>
              <a:gd name="connsiteY20" fmla="*/ 15370 h 21600"/>
              <a:gd name="connsiteX21" fmla="*/ 0 w 22092"/>
              <a:gd name="connsiteY21" fmla="*/ 12877 h 21600"/>
              <a:gd name="connsiteX22" fmla="*/ 3935 w 22092"/>
              <a:gd name="connsiteY22" fmla="*/ 11592 h 21600"/>
              <a:gd name="connsiteX23" fmla="*/ 1172 w 22092"/>
              <a:gd name="connsiteY23" fmla="*/ 8270 h 21600"/>
              <a:gd name="connsiteX24" fmla="*/ 5372 w 22092"/>
              <a:gd name="connsiteY24" fmla="*/ 7817 h 21600"/>
              <a:gd name="connsiteX25" fmla="*/ 4502 w 22092"/>
              <a:gd name="connsiteY25" fmla="*/ 3625 h 21600"/>
              <a:gd name="connsiteX26" fmla="*/ 8550 w 22092"/>
              <a:gd name="connsiteY26" fmla="*/ 6382 h 21600"/>
              <a:gd name="connsiteX27" fmla="*/ 9722 w 22092"/>
              <a:gd name="connsiteY27" fmla="*/ 1887 h 21600"/>
              <a:gd name="connsiteX28" fmla="*/ 11462 w 22092"/>
              <a:gd name="connsiteY28" fmla="*/ 4342 h 21600"/>
              <a:gd name="connsiteX0" fmla="*/ 11462 w 22092"/>
              <a:gd name="connsiteY0" fmla="*/ 4342 h 22133"/>
              <a:gd name="connsiteX1" fmla="*/ 14790 w 22092"/>
              <a:gd name="connsiteY1" fmla="*/ 0 h 22133"/>
              <a:gd name="connsiteX2" fmla="*/ 14525 w 22092"/>
              <a:gd name="connsiteY2" fmla="*/ 5777 h 22133"/>
              <a:gd name="connsiteX3" fmla="*/ 18007 w 22092"/>
              <a:gd name="connsiteY3" fmla="*/ 3172 h 22133"/>
              <a:gd name="connsiteX4" fmla="*/ 16380 w 22092"/>
              <a:gd name="connsiteY4" fmla="*/ 6532 h 22133"/>
              <a:gd name="connsiteX5" fmla="*/ 22092 w 22092"/>
              <a:gd name="connsiteY5" fmla="*/ 9411 h 22133"/>
              <a:gd name="connsiteX6" fmla="*/ 16985 w 22092"/>
              <a:gd name="connsiteY6" fmla="*/ 9402 h 22133"/>
              <a:gd name="connsiteX7" fmla="*/ 20291 w 22092"/>
              <a:gd name="connsiteY7" fmla="*/ 15094 h 22133"/>
              <a:gd name="connsiteX8" fmla="*/ 16380 w 22092"/>
              <a:gd name="connsiteY8" fmla="*/ 12310 h 22133"/>
              <a:gd name="connsiteX9" fmla="*/ 18877 w 22092"/>
              <a:gd name="connsiteY9" fmla="*/ 17154 h 22133"/>
              <a:gd name="connsiteX10" fmla="*/ 14640 w 22092"/>
              <a:gd name="connsiteY10" fmla="*/ 14350 h 22133"/>
              <a:gd name="connsiteX11" fmla="*/ 15870 w 22092"/>
              <a:gd name="connsiteY11" fmla="*/ 19445 h 22133"/>
              <a:gd name="connsiteX12" fmla="*/ 12180 w 22092"/>
              <a:gd name="connsiteY12" fmla="*/ 15935 h 22133"/>
              <a:gd name="connsiteX13" fmla="*/ 12049 w 22092"/>
              <a:gd name="connsiteY13" fmla="*/ 20848 h 22133"/>
              <a:gd name="connsiteX14" fmla="*/ 9872 w 22092"/>
              <a:gd name="connsiteY14" fmla="*/ 17370 h 22133"/>
              <a:gd name="connsiteX15" fmla="*/ 9519 w 22092"/>
              <a:gd name="connsiteY15" fmla="*/ 22133 h 22133"/>
              <a:gd name="connsiteX16" fmla="*/ 7527 w 22092"/>
              <a:gd name="connsiteY16" fmla="*/ 18125 h 22133"/>
              <a:gd name="connsiteX17" fmla="*/ 4917 w 22092"/>
              <a:gd name="connsiteY17" fmla="*/ 21600 h 22133"/>
              <a:gd name="connsiteX18" fmla="*/ 4805 w 22092"/>
              <a:gd name="connsiteY18" fmla="*/ 18240 h 22133"/>
              <a:gd name="connsiteX19" fmla="*/ 1285 w 22092"/>
              <a:gd name="connsiteY19" fmla="*/ 17825 h 22133"/>
              <a:gd name="connsiteX20" fmla="*/ 3330 w 22092"/>
              <a:gd name="connsiteY20" fmla="*/ 15370 h 22133"/>
              <a:gd name="connsiteX21" fmla="*/ 0 w 22092"/>
              <a:gd name="connsiteY21" fmla="*/ 12877 h 22133"/>
              <a:gd name="connsiteX22" fmla="*/ 3935 w 22092"/>
              <a:gd name="connsiteY22" fmla="*/ 11592 h 22133"/>
              <a:gd name="connsiteX23" fmla="*/ 1172 w 22092"/>
              <a:gd name="connsiteY23" fmla="*/ 8270 h 22133"/>
              <a:gd name="connsiteX24" fmla="*/ 5372 w 22092"/>
              <a:gd name="connsiteY24" fmla="*/ 7817 h 22133"/>
              <a:gd name="connsiteX25" fmla="*/ 4502 w 22092"/>
              <a:gd name="connsiteY25" fmla="*/ 3625 h 22133"/>
              <a:gd name="connsiteX26" fmla="*/ 8550 w 22092"/>
              <a:gd name="connsiteY26" fmla="*/ 6382 h 22133"/>
              <a:gd name="connsiteX27" fmla="*/ 9722 w 22092"/>
              <a:gd name="connsiteY27" fmla="*/ 1887 h 22133"/>
              <a:gd name="connsiteX28" fmla="*/ 11462 w 22092"/>
              <a:gd name="connsiteY28" fmla="*/ 4342 h 22133"/>
              <a:gd name="connsiteX0" fmla="*/ 11462 w 22092"/>
              <a:gd name="connsiteY0" fmla="*/ 4342 h 22133"/>
              <a:gd name="connsiteX1" fmla="*/ 14790 w 22092"/>
              <a:gd name="connsiteY1" fmla="*/ 0 h 22133"/>
              <a:gd name="connsiteX2" fmla="*/ 14525 w 22092"/>
              <a:gd name="connsiteY2" fmla="*/ 5777 h 22133"/>
              <a:gd name="connsiteX3" fmla="*/ 18007 w 22092"/>
              <a:gd name="connsiteY3" fmla="*/ 3172 h 22133"/>
              <a:gd name="connsiteX4" fmla="*/ 16380 w 22092"/>
              <a:gd name="connsiteY4" fmla="*/ 6532 h 22133"/>
              <a:gd name="connsiteX5" fmla="*/ 22092 w 22092"/>
              <a:gd name="connsiteY5" fmla="*/ 9411 h 22133"/>
              <a:gd name="connsiteX6" fmla="*/ 17824 w 22092"/>
              <a:gd name="connsiteY6" fmla="*/ 10785 h 22133"/>
              <a:gd name="connsiteX7" fmla="*/ 20291 w 22092"/>
              <a:gd name="connsiteY7" fmla="*/ 15094 h 22133"/>
              <a:gd name="connsiteX8" fmla="*/ 16380 w 22092"/>
              <a:gd name="connsiteY8" fmla="*/ 12310 h 22133"/>
              <a:gd name="connsiteX9" fmla="*/ 18877 w 22092"/>
              <a:gd name="connsiteY9" fmla="*/ 17154 h 22133"/>
              <a:gd name="connsiteX10" fmla="*/ 14640 w 22092"/>
              <a:gd name="connsiteY10" fmla="*/ 14350 h 22133"/>
              <a:gd name="connsiteX11" fmla="*/ 15870 w 22092"/>
              <a:gd name="connsiteY11" fmla="*/ 19445 h 22133"/>
              <a:gd name="connsiteX12" fmla="*/ 12180 w 22092"/>
              <a:gd name="connsiteY12" fmla="*/ 15935 h 22133"/>
              <a:gd name="connsiteX13" fmla="*/ 12049 w 22092"/>
              <a:gd name="connsiteY13" fmla="*/ 20848 h 22133"/>
              <a:gd name="connsiteX14" fmla="*/ 9872 w 22092"/>
              <a:gd name="connsiteY14" fmla="*/ 17370 h 22133"/>
              <a:gd name="connsiteX15" fmla="*/ 9519 w 22092"/>
              <a:gd name="connsiteY15" fmla="*/ 22133 h 22133"/>
              <a:gd name="connsiteX16" fmla="*/ 7527 w 22092"/>
              <a:gd name="connsiteY16" fmla="*/ 18125 h 22133"/>
              <a:gd name="connsiteX17" fmla="*/ 4917 w 22092"/>
              <a:gd name="connsiteY17" fmla="*/ 21600 h 22133"/>
              <a:gd name="connsiteX18" fmla="*/ 4805 w 22092"/>
              <a:gd name="connsiteY18" fmla="*/ 18240 h 22133"/>
              <a:gd name="connsiteX19" fmla="*/ 1285 w 22092"/>
              <a:gd name="connsiteY19" fmla="*/ 17825 h 22133"/>
              <a:gd name="connsiteX20" fmla="*/ 3330 w 22092"/>
              <a:gd name="connsiteY20" fmla="*/ 15370 h 22133"/>
              <a:gd name="connsiteX21" fmla="*/ 0 w 22092"/>
              <a:gd name="connsiteY21" fmla="*/ 12877 h 22133"/>
              <a:gd name="connsiteX22" fmla="*/ 3935 w 22092"/>
              <a:gd name="connsiteY22" fmla="*/ 11592 h 22133"/>
              <a:gd name="connsiteX23" fmla="*/ 1172 w 22092"/>
              <a:gd name="connsiteY23" fmla="*/ 8270 h 22133"/>
              <a:gd name="connsiteX24" fmla="*/ 5372 w 22092"/>
              <a:gd name="connsiteY24" fmla="*/ 7817 h 22133"/>
              <a:gd name="connsiteX25" fmla="*/ 4502 w 22092"/>
              <a:gd name="connsiteY25" fmla="*/ 3625 h 22133"/>
              <a:gd name="connsiteX26" fmla="*/ 8550 w 22092"/>
              <a:gd name="connsiteY26" fmla="*/ 6382 h 22133"/>
              <a:gd name="connsiteX27" fmla="*/ 9722 w 22092"/>
              <a:gd name="connsiteY27" fmla="*/ 1887 h 22133"/>
              <a:gd name="connsiteX28" fmla="*/ 11462 w 22092"/>
              <a:gd name="connsiteY28" fmla="*/ 4342 h 22133"/>
              <a:gd name="connsiteX0" fmla="*/ 10290 w 20920"/>
              <a:gd name="connsiteY0" fmla="*/ 4342 h 22133"/>
              <a:gd name="connsiteX1" fmla="*/ 13618 w 20920"/>
              <a:gd name="connsiteY1" fmla="*/ 0 h 22133"/>
              <a:gd name="connsiteX2" fmla="*/ 13353 w 20920"/>
              <a:gd name="connsiteY2" fmla="*/ 5777 h 22133"/>
              <a:gd name="connsiteX3" fmla="*/ 16835 w 20920"/>
              <a:gd name="connsiteY3" fmla="*/ 3172 h 22133"/>
              <a:gd name="connsiteX4" fmla="*/ 15208 w 20920"/>
              <a:gd name="connsiteY4" fmla="*/ 6532 h 22133"/>
              <a:gd name="connsiteX5" fmla="*/ 20920 w 20920"/>
              <a:gd name="connsiteY5" fmla="*/ 9411 h 22133"/>
              <a:gd name="connsiteX6" fmla="*/ 16652 w 20920"/>
              <a:gd name="connsiteY6" fmla="*/ 10785 h 22133"/>
              <a:gd name="connsiteX7" fmla="*/ 19119 w 20920"/>
              <a:gd name="connsiteY7" fmla="*/ 15094 h 22133"/>
              <a:gd name="connsiteX8" fmla="*/ 15208 w 20920"/>
              <a:gd name="connsiteY8" fmla="*/ 12310 h 22133"/>
              <a:gd name="connsiteX9" fmla="*/ 17705 w 20920"/>
              <a:gd name="connsiteY9" fmla="*/ 17154 h 22133"/>
              <a:gd name="connsiteX10" fmla="*/ 13468 w 20920"/>
              <a:gd name="connsiteY10" fmla="*/ 14350 h 22133"/>
              <a:gd name="connsiteX11" fmla="*/ 14698 w 20920"/>
              <a:gd name="connsiteY11" fmla="*/ 19445 h 22133"/>
              <a:gd name="connsiteX12" fmla="*/ 11008 w 20920"/>
              <a:gd name="connsiteY12" fmla="*/ 15935 h 22133"/>
              <a:gd name="connsiteX13" fmla="*/ 10877 w 20920"/>
              <a:gd name="connsiteY13" fmla="*/ 20848 h 22133"/>
              <a:gd name="connsiteX14" fmla="*/ 8700 w 20920"/>
              <a:gd name="connsiteY14" fmla="*/ 17370 h 22133"/>
              <a:gd name="connsiteX15" fmla="*/ 8347 w 20920"/>
              <a:gd name="connsiteY15" fmla="*/ 22133 h 22133"/>
              <a:gd name="connsiteX16" fmla="*/ 6355 w 20920"/>
              <a:gd name="connsiteY16" fmla="*/ 18125 h 22133"/>
              <a:gd name="connsiteX17" fmla="*/ 3745 w 20920"/>
              <a:gd name="connsiteY17" fmla="*/ 21600 h 22133"/>
              <a:gd name="connsiteX18" fmla="*/ 3633 w 20920"/>
              <a:gd name="connsiteY18" fmla="*/ 18240 h 22133"/>
              <a:gd name="connsiteX19" fmla="*/ 113 w 20920"/>
              <a:gd name="connsiteY19" fmla="*/ 17825 h 22133"/>
              <a:gd name="connsiteX20" fmla="*/ 2158 w 20920"/>
              <a:gd name="connsiteY20" fmla="*/ 15370 h 22133"/>
              <a:gd name="connsiteX21" fmla="*/ 34 w 20920"/>
              <a:gd name="connsiteY21" fmla="*/ 13430 h 22133"/>
              <a:gd name="connsiteX22" fmla="*/ 2763 w 20920"/>
              <a:gd name="connsiteY22" fmla="*/ 11592 h 22133"/>
              <a:gd name="connsiteX23" fmla="*/ 0 w 20920"/>
              <a:gd name="connsiteY23" fmla="*/ 8270 h 22133"/>
              <a:gd name="connsiteX24" fmla="*/ 4200 w 20920"/>
              <a:gd name="connsiteY24" fmla="*/ 7817 h 22133"/>
              <a:gd name="connsiteX25" fmla="*/ 3330 w 20920"/>
              <a:gd name="connsiteY25" fmla="*/ 3625 h 22133"/>
              <a:gd name="connsiteX26" fmla="*/ 7378 w 20920"/>
              <a:gd name="connsiteY26" fmla="*/ 6382 h 22133"/>
              <a:gd name="connsiteX27" fmla="*/ 8550 w 20920"/>
              <a:gd name="connsiteY27" fmla="*/ 1887 h 22133"/>
              <a:gd name="connsiteX28" fmla="*/ 10290 w 20920"/>
              <a:gd name="connsiteY28" fmla="*/ 4342 h 22133"/>
              <a:gd name="connsiteX0" fmla="*/ 10290 w 20920"/>
              <a:gd name="connsiteY0" fmla="*/ 4342 h 22133"/>
              <a:gd name="connsiteX1" fmla="*/ 13618 w 20920"/>
              <a:gd name="connsiteY1" fmla="*/ 0 h 22133"/>
              <a:gd name="connsiteX2" fmla="*/ 13353 w 20920"/>
              <a:gd name="connsiteY2" fmla="*/ 5777 h 22133"/>
              <a:gd name="connsiteX3" fmla="*/ 16835 w 20920"/>
              <a:gd name="connsiteY3" fmla="*/ 3172 h 22133"/>
              <a:gd name="connsiteX4" fmla="*/ 15208 w 20920"/>
              <a:gd name="connsiteY4" fmla="*/ 6532 h 22133"/>
              <a:gd name="connsiteX5" fmla="*/ 20920 w 20920"/>
              <a:gd name="connsiteY5" fmla="*/ 9411 h 22133"/>
              <a:gd name="connsiteX6" fmla="*/ 16652 w 20920"/>
              <a:gd name="connsiteY6" fmla="*/ 10785 h 22133"/>
              <a:gd name="connsiteX7" fmla="*/ 19119 w 20920"/>
              <a:gd name="connsiteY7" fmla="*/ 15094 h 22133"/>
              <a:gd name="connsiteX8" fmla="*/ 15208 w 20920"/>
              <a:gd name="connsiteY8" fmla="*/ 12310 h 22133"/>
              <a:gd name="connsiteX9" fmla="*/ 17705 w 20920"/>
              <a:gd name="connsiteY9" fmla="*/ 17154 h 22133"/>
              <a:gd name="connsiteX10" fmla="*/ 13468 w 20920"/>
              <a:gd name="connsiteY10" fmla="*/ 14350 h 22133"/>
              <a:gd name="connsiteX11" fmla="*/ 14698 w 20920"/>
              <a:gd name="connsiteY11" fmla="*/ 19445 h 22133"/>
              <a:gd name="connsiteX12" fmla="*/ 11008 w 20920"/>
              <a:gd name="connsiteY12" fmla="*/ 15935 h 22133"/>
              <a:gd name="connsiteX13" fmla="*/ 10877 w 20920"/>
              <a:gd name="connsiteY13" fmla="*/ 20848 h 22133"/>
              <a:gd name="connsiteX14" fmla="*/ 8700 w 20920"/>
              <a:gd name="connsiteY14" fmla="*/ 17370 h 22133"/>
              <a:gd name="connsiteX15" fmla="*/ 8347 w 20920"/>
              <a:gd name="connsiteY15" fmla="*/ 22133 h 22133"/>
              <a:gd name="connsiteX16" fmla="*/ 6355 w 20920"/>
              <a:gd name="connsiteY16" fmla="*/ 18125 h 22133"/>
              <a:gd name="connsiteX17" fmla="*/ 3745 w 20920"/>
              <a:gd name="connsiteY17" fmla="*/ 21600 h 22133"/>
              <a:gd name="connsiteX18" fmla="*/ 3633 w 20920"/>
              <a:gd name="connsiteY18" fmla="*/ 18240 h 22133"/>
              <a:gd name="connsiteX19" fmla="*/ 113 w 20920"/>
              <a:gd name="connsiteY19" fmla="*/ 17825 h 22133"/>
              <a:gd name="connsiteX20" fmla="*/ 2158 w 20920"/>
              <a:gd name="connsiteY20" fmla="*/ 15370 h 22133"/>
              <a:gd name="connsiteX21" fmla="*/ 34 w 20920"/>
              <a:gd name="connsiteY21" fmla="*/ 13430 h 22133"/>
              <a:gd name="connsiteX22" fmla="*/ 5331 w 20920"/>
              <a:gd name="connsiteY22" fmla="*/ 12560 h 22133"/>
              <a:gd name="connsiteX23" fmla="*/ 0 w 20920"/>
              <a:gd name="connsiteY23" fmla="*/ 8270 h 22133"/>
              <a:gd name="connsiteX24" fmla="*/ 4200 w 20920"/>
              <a:gd name="connsiteY24" fmla="*/ 7817 h 22133"/>
              <a:gd name="connsiteX25" fmla="*/ 3330 w 20920"/>
              <a:gd name="connsiteY25" fmla="*/ 3625 h 22133"/>
              <a:gd name="connsiteX26" fmla="*/ 7378 w 20920"/>
              <a:gd name="connsiteY26" fmla="*/ 6382 h 22133"/>
              <a:gd name="connsiteX27" fmla="*/ 8550 w 20920"/>
              <a:gd name="connsiteY27" fmla="*/ 1887 h 22133"/>
              <a:gd name="connsiteX28" fmla="*/ 10290 w 20920"/>
              <a:gd name="connsiteY28" fmla="*/ 4342 h 22133"/>
              <a:gd name="connsiteX0" fmla="*/ 10290 w 20920"/>
              <a:gd name="connsiteY0" fmla="*/ 4342 h 22133"/>
              <a:gd name="connsiteX1" fmla="*/ 13618 w 20920"/>
              <a:gd name="connsiteY1" fmla="*/ 0 h 22133"/>
              <a:gd name="connsiteX2" fmla="*/ 13353 w 20920"/>
              <a:gd name="connsiteY2" fmla="*/ 5777 h 22133"/>
              <a:gd name="connsiteX3" fmla="*/ 16835 w 20920"/>
              <a:gd name="connsiteY3" fmla="*/ 3172 h 22133"/>
              <a:gd name="connsiteX4" fmla="*/ 15208 w 20920"/>
              <a:gd name="connsiteY4" fmla="*/ 6532 h 22133"/>
              <a:gd name="connsiteX5" fmla="*/ 20920 w 20920"/>
              <a:gd name="connsiteY5" fmla="*/ 9411 h 22133"/>
              <a:gd name="connsiteX6" fmla="*/ 16652 w 20920"/>
              <a:gd name="connsiteY6" fmla="*/ 10785 h 22133"/>
              <a:gd name="connsiteX7" fmla="*/ 19119 w 20920"/>
              <a:gd name="connsiteY7" fmla="*/ 15094 h 22133"/>
              <a:gd name="connsiteX8" fmla="*/ 15208 w 20920"/>
              <a:gd name="connsiteY8" fmla="*/ 12310 h 22133"/>
              <a:gd name="connsiteX9" fmla="*/ 17705 w 20920"/>
              <a:gd name="connsiteY9" fmla="*/ 17154 h 22133"/>
              <a:gd name="connsiteX10" fmla="*/ 13468 w 20920"/>
              <a:gd name="connsiteY10" fmla="*/ 14350 h 22133"/>
              <a:gd name="connsiteX11" fmla="*/ 14698 w 20920"/>
              <a:gd name="connsiteY11" fmla="*/ 19445 h 22133"/>
              <a:gd name="connsiteX12" fmla="*/ 11008 w 20920"/>
              <a:gd name="connsiteY12" fmla="*/ 15935 h 22133"/>
              <a:gd name="connsiteX13" fmla="*/ 10877 w 20920"/>
              <a:gd name="connsiteY13" fmla="*/ 20848 h 22133"/>
              <a:gd name="connsiteX14" fmla="*/ 8700 w 20920"/>
              <a:gd name="connsiteY14" fmla="*/ 17370 h 22133"/>
              <a:gd name="connsiteX15" fmla="*/ 8347 w 20920"/>
              <a:gd name="connsiteY15" fmla="*/ 22133 h 22133"/>
              <a:gd name="connsiteX16" fmla="*/ 6355 w 20920"/>
              <a:gd name="connsiteY16" fmla="*/ 18125 h 22133"/>
              <a:gd name="connsiteX17" fmla="*/ 3745 w 20920"/>
              <a:gd name="connsiteY17" fmla="*/ 21600 h 22133"/>
              <a:gd name="connsiteX18" fmla="*/ 3633 w 20920"/>
              <a:gd name="connsiteY18" fmla="*/ 18240 h 22133"/>
              <a:gd name="connsiteX19" fmla="*/ 113 w 20920"/>
              <a:gd name="connsiteY19" fmla="*/ 17825 h 22133"/>
              <a:gd name="connsiteX20" fmla="*/ 2158 w 20920"/>
              <a:gd name="connsiteY20" fmla="*/ 15370 h 22133"/>
              <a:gd name="connsiteX21" fmla="*/ 34 w 20920"/>
              <a:gd name="connsiteY21" fmla="*/ 13430 h 22133"/>
              <a:gd name="connsiteX22" fmla="*/ 3287 w 20920"/>
              <a:gd name="connsiteY22" fmla="*/ 11246 h 22133"/>
              <a:gd name="connsiteX23" fmla="*/ 0 w 20920"/>
              <a:gd name="connsiteY23" fmla="*/ 8270 h 22133"/>
              <a:gd name="connsiteX24" fmla="*/ 4200 w 20920"/>
              <a:gd name="connsiteY24" fmla="*/ 7817 h 22133"/>
              <a:gd name="connsiteX25" fmla="*/ 3330 w 20920"/>
              <a:gd name="connsiteY25" fmla="*/ 3625 h 22133"/>
              <a:gd name="connsiteX26" fmla="*/ 7378 w 20920"/>
              <a:gd name="connsiteY26" fmla="*/ 6382 h 22133"/>
              <a:gd name="connsiteX27" fmla="*/ 8550 w 20920"/>
              <a:gd name="connsiteY27" fmla="*/ 1887 h 22133"/>
              <a:gd name="connsiteX28" fmla="*/ 10290 w 20920"/>
              <a:gd name="connsiteY28" fmla="*/ 4342 h 22133"/>
              <a:gd name="connsiteX0" fmla="*/ 10290 w 21234"/>
              <a:gd name="connsiteY0" fmla="*/ 4342 h 22133"/>
              <a:gd name="connsiteX1" fmla="*/ 13618 w 21234"/>
              <a:gd name="connsiteY1" fmla="*/ 0 h 22133"/>
              <a:gd name="connsiteX2" fmla="*/ 13353 w 21234"/>
              <a:gd name="connsiteY2" fmla="*/ 5777 h 22133"/>
              <a:gd name="connsiteX3" fmla="*/ 16835 w 21234"/>
              <a:gd name="connsiteY3" fmla="*/ 3172 h 22133"/>
              <a:gd name="connsiteX4" fmla="*/ 15208 w 21234"/>
              <a:gd name="connsiteY4" fmla="*/ 6532 h 22133"/>
              <a:gd name="connsiteX5" fmla="*/ 21234 w 21234"/>
              <a:gd name="connsiteY5" fmla="*/ 8719 h 22133"/>
              <a:gd name="connsiteX6" fmla="*/ 16652 w 21234"/>
              <a:gd name="connsiteY6" fmla="*/ 10785 h 22133"/>
              <a:gd name="connsiteX7" fmla="*/ 19119 w 21234"/>
              <a:gd name="connsiteY7" fmla="*/ 15094 h 22133"/>
              <a:gd name="connsiteX8" fmla="*/ 15208 w 21234"/>
              <a:gd name="connsiteY8" fmla="*/ 12310 h 22133"/>
              <a:gd name="connsiteX9" fmla="*/ 17705 w 21234"/>
              <a:gd name="connsiteY9" fmla="*/ 17154 h 22133"/>
              <a:gd name="connsiteX10" fmla="*/ 13468 w 21234"/>
              <a:gd name="connsiteY10" fmla="*/ 14350 h 22133"/>
              <a:gd name="connsiteX11" fmla="*/ 14698 w 21234"/>
              <a:gd name="connsiteY11" fmla="*/ 19445 h 22133"/>
              <a:gd name="connsiteX12" fmla="*/ 11008 w 21234"/>
              <a:gd name="connsiteY12" fmla="*/ 15935 h 22133"/>
              <a:gd name="connsiteX13" fmla="*/ 10877 w 21234"/>
              <a:gd name="connsiteY13" fmla="*/ 20848 h 22133"/>
              <a:gd name="connsiteX14" fmla="*/ 8700 w 21234"/>
              <a:gd name="connsiteY14" fmla="*/ 17370 h 22133"/>
              <a:gd name="connsiteX15" fmla="*/ 8347 w 21234"/>
              <a:gd name="connsiteY15" fmla="*/ 22133 h 22133"/>
              <a:gd name="connsiteX16" fmla="*/ 6355 w 21234"/>
              <a:gd name="connsiteY16" fmla="*/ 18125 h 22133"/>
              <a:gd name="connsiteX17" fmla="*/ 3745 w 21234"/>
              <a:gd name="connsiteY17" fmla="*/ 21600 h 22133"/>
              <a:gd name="connsiteX18" fmla="*/ 3633 w 21234"/>
              <a:gd name="connsiteY18" fmla="*/ 18240 h 22133"/>
              <a:gd name="connsiteX19" fmla="*/ 113 w 21234"/>
              <a:gd name="connsiteY19" fmla="*/ 17825 h 22133"/>
              <a:gd name="connsiteX20" fmla="*/ 2158 w 21234"/>
              <a:gd name="connsiteY20" fmla="*/ 15370 h 22133"/>
              <a:gd name="connsiteX21" fmla="*/ 34 w 21234"/>
              <a:gd name="connsiteY21" fmla="*/ 13430 h 22133"/>
              <a:gd name="connsiteX22" fmla="*/ 3287 w 21234"/>
              <a:gd name="connsiteY22" fmla="*/ 11246 h 22133"/>
              <a:gd name="connsiteX23" fmla="*/ 0 w 21234"/>
              <a:gd name="connsiteY23" fmla="*/ 8270 h 22133"/>
              <a:gd name="connsiteX24" fmla="*/ 4200 w 21234"/>
              <a:gd name="connsiteY24" fmla="*/ 7817 h 22133"/>
              <a:gd name="connsiteX25" fmla="*/ 3330 w 21234"/>
              <a:gd name="connsiteY25" fmla="*/ 3625 h 22133"/>
              <a:gd name="connsiteX26" fmla="*/ 7378 w 21234"/>
              <a:gd name="connsiteY26" fmla="*/ 6382 h 22133"/>
              <a:gd name="connsiteX27" fmla="*/ 8550 w 21234"/>
              <a:gd name="connsiteY27" fmla="*/ 1887 h 22133"/>
              <a:gd name="connsiteX28" fmla="*/ 10290 w 21234"/>
              <a:gd name="connsiteY28" fmla="*/ 4342 h 22133"/>
              <a:gd name="connsiteX0" fmla="*/ 10290 w 21234"/>
              <a:gd name="connsiteY0" fmla="*/ 4342 h 22133"/>
              <a:gd name="connsiteX1" fmla="*/ 13618 w 21234"/>
              <a:gd name="connsiteY1" fmla="*/ 0 h 22133"/>
              <a:gd name="connsiteX2" fmla="*/ 13353 w 21234"/>
              <a:gd name="connsiteY2" fmla="*/ 5777 h 22133"/>
              <a:gd name="connsiteX3" fmla="*/ 16835 w 21234"/>
              <a:gd name="connsiteY3" fmla="*/ 3172 h 22133"/>
              <a:gd name="connsiteX4" fmla="*/ 16623 w 21234"/>
              <a:gd name="connsiteY4" fmla="*/ 6394 h 22133"/>
              <a:gd name="connsiteX5" fmla="*/ 21234 w 21234"/>
              <a:gd name="connsiteY5" fmla="*/ 8719 h 22133"/>
              <a:gd name="connsiteX6" fmla="*/ 16652 w 21234"/>
              <a:gd name="connsiteY6" fmla="*/ 10785 h 22133"/>
              <a:gd name="connsiteX7" fmla="*/ 19119 w 21234"/>
              <a:gd name="connsiteY7" fmla="*/ 15094 h 22133"/>
              <a:gd name="connsiteX8" fmla="*/ 15208 w 21234"/>
              <a:gd name="connsiteY8" fmla="*/ 12310 h 22133"/>
              <a:gd name="connsiteX9" fmla="*/ 17705 w 21234"/>
              <a:gd name="connsiteY9" fmla="*/ 17154 h 22133"/>
              <a:gd name="connsiteX10" fmla="*/ 13468 w 21234"/>
              <a:gd name="connsiteY10" fmla="*/ 14350 h 22133"/>
              <a:gd name="connsiteX11" fmla="*/ 14698 w 21234"/>
              <a:gd name="connsiteY11" fmla="*/ 19445 h 22133"/>
              <a:gd name="connsiteX12" fmla="*/ 11008 w 21234"/>
              <a:gd name="connsiteY12" fmla="*/ 15935 h 22133"/>
              <a:gd name="connsiteX13" fmla="*/ 10877 w 21234"/>
              <a:gd name="connsiteY13" fmla="*/ 20848 h 22133"/>
              <a:gd name="connsiteX14" fmla="*/ 8700 w 21234"/>
              <a:gd name="connsiteY14" fmla="*/ 17370 h 22133"/>
              <a:gd name="connsiteX15" fmla="*/ 8347 w 21234"/>
              <a:gd name="connsiteY15" fmla="*/ 22133 h 22133"/>
              <a:gd name="connsiteX16" fmla="*/ 6355 w 21234"/>
              <a:gd name="connsiteY16" fmla="*/ 18125 h 22133"/>
              <a:gd name="connsiteX17" fmla="*/ 3745 w 21234"/>
              <a:gd name="connsiteY17" fmla="*/ 21600 h 22133"/>
              <a:gd name="connsiteX18" fmla="*/ 3633 w 21234"/>
              <a:gd name="connsiteY18" fmla="*/ 18240 h 22133"/>
              <a:gd name="connsiteX19" fmla="*/ 113 w 21234"/>
              <a:gd name="connsiteY19" fmla="*/ 17825 h 22133"/>
              <a:gd name="connsiteX20" fmla="*/ 2158 w 21234"/>
              <a:gd name="connsiteY20" fmla="*/ 15370 h 22133"/>
              <a:gd name="connsiteX21" fmla="*/ 34 w 21234"/>
              <a:gd name="connsiteY21" fmla="*/ 13430 h 22133"/>
              <a:gd name="connsiteX22" fmla="*/ 3287 w 21234"/>
              <a:gd name="connsiteY22" fmla="*/ 11246 h 22133"/>
              <a:gd name="connsiteX23" fmla="*/ 0 w 21234"/>
              <a:gd name="connsiteY23" fmla="*/ 8270 h 22133"/>
              <a:gd name="connsiteX24" fmla="*/ 4200 w 21234"/>
              <a:gd name="connsiteY24" fmla="*/ 7817 h 22133"/>
              <a:gd name="connsiteX25" fmla="*/ 3330 w 21234"/>
              <a:gd name="connsiteY25" fmla="*/ 3625 h 22133"/>
              <a:gd name="connsiteX26" fmla="*/ 7378 w 21234"/>
              <a:gd name="connsiteY26" fmla="*/ 6382 h 22133"/>
              <a:gd name="connsiteX27" fmla="*/ 8550 w 21234"/>
              <a:gd name="connsiteY27" fmla="*/ 1887 h 22133"/>
              <a:gd name="connsiteX28" fmla="*/ 10290 w 21234"/>
              <a:gd name="connsiteY28" fmla="*/ 4342 h 22133"/>
              <a:gd name="connsiteX0" fmla="*/ 10290 w 21234"/>
              <a:gd name="connsiteY0" fmla="*/ 4342 h 22133"/>
              <a:gd name="connsiteX1" fmla="*/ 13618 w 21234"/>
              <a:gd name="connsiteY1" fmla="*/ 0 h 22133"/>
              <a:gd name="connsiteX2" fmla="*/ 13353 w 21234"/>
              <a:gd name="connsiteY2" fmla="*/ 5777 h 22133"/>
              <a:gd name="connsiteX3" fmla="*/ 16835 w 21234"/>
              <a:gd name="connsiteY3" fmla="*/ 3172 h 22133"/>
              <a:gd name="connsiteX4" fmla="*/ 16623 w 21234"/>
              <a:gd name="connsiteY4" fmla="*/ 6394 h 22133"/>
              <a:gd name="connsiteX5" fmla="*/ 21234 w 21234"/>
              <a:gd name="connsiteY5" fmla="*/ 8719 h 22133"/>
              <a:gd name="connsiteX6" fmla="*/ 18382 w 21234"/>
              <a:gd name="connsiteY6" fmla="*/ 10923 h 22133"/>
              <a:gd name="connsiteX7" fmla="*/ 19119 w 21234"/>
              <a:gd name="connsiteY7" fmla="*/ 15094 h 22133"/>
              <a:gd name="connsiteX8" fmla="*/ 15208 w 21234"/>
              <a:gd name="connsiteY8" fmla="*/ 12310 h 22133"/>
              <a:gd name="connsiteX9" fmla="*/ 17705 w 21234"/>
              <a:gd name="connsiteY9" fmla="*/ 17154 h 22133"/>
              <a:gd name="connsiteX10" fmla="*/ 13468 w 21234"/>
              <a:gd name="connsiteY10" fmla="*/ 14350 h 22133"/>
              <a:gd name="connsiteX11" fmla="*/ 14698 w 21234"/>
              <a:gd name="connsiteY11" fmla="*/ 19445 h 22133"/>
              <a:gd name="connsiteX12" fmla="*/ 11008 w 21234"/>
              <a:gd name="connsiteY12" fmla="*/ 15935 h 22133"/>
              <a:gd name="connsiteX13" fmla="*/ 10877 w 21234"/>
              <a:gd name="connsiteY13" fmla="*/ 20848 h 22133"/>
              <a:gd name="connsiteX14" fmla="*/ 8700 w 21234"/>
              <a:gd name="connsiteY14" fmla="*/ 17370 h 22133"/>
              <a:gd name="connsiteX15" fmla="*/ 8347 w 21234"/>
              <a:gd name="connsiteY15" fmla="*/ 22133 h 22133"/>
              <a:gd name="connsiteX16" fmla="*/ 6355 w 21234"/>
              <a:gd name="connsiteY16" fmla="*/ 18125 h 22133"/>
              <a:gd name="connsiteX17" fmla="*/ 3745 w 21234"/>
              <a:gd name="connsiteY17" fmla="*/ 21600 h 22133"/>
              <a:gd name="connsiteX18" fmla="*/ 3633 w 21234"/>
              <a:gd name="connsiteY18" fmla="*/ 18240 h 22133"/>
              <a:gd name="connsiteX19" fmla="*/ 113 w 21234"/>
              <a:gd name="connsiteY19" fmla="*/ 17825 h 22133"/>
              <a:gd name="connsiteX20" fmla="*/ 2158 w 21234"/>
              <a:gd name="connsiteY20" fmla="*/ 15370 h 22133"/>
              <a:gd name="connsiteX21" fmla="*/ 34 w 21234"/>
              <a:gd name="connsiteY21" fmla="*/ 13430 h 22133"/>
              <a:gd name="connsiteX22" fmla="*/ 3287 w 21234"/>
              <a:gd name="connsiteY22" fmla="*/ 11246 h 22133"/>
              <a:gd name="connsiteX23" fmla="*/ 0 w 21234"/>
              <a:gd name="connsiteY23" fmla="*/ 8270 h 22133"/>
              <a:gd name="connsiteX24" fmla="*/ 4200 w 21234"/>
              <a:gd name="connsiteY24" fmla="*/ 7817 h 22133"/>
              <a:gd name="connsiteX25" fmla="*/ 3330 w 21234"/>
              <a:gd name="connsiteY25" fmla="*/ 3625 h 22133"/>
              <a:gd name="connsiteX26" fmla="*/ 7378 w 21234"/>
              <a:gd name="connsiteY26" fmla="*/ 6382 h 22133"/>
              <a:gd name="connsiteX27" fmla="*/ 8550 w 21234"/>
              <a:gd name="connsiteY27" fmla="*/ 1887 h 22133"/>
              <a:gd name="connsiteX28" fmla="*/ 10290 w 21234"/>
              <a:gd name="connsiteY28" fmla="*/ 4342 h 22133"/>
              <a:gd name="connsiteX0" fmla="*/ 10290 w 21234"/>
              <a:gd name="connsiteY0" fmla="*/ 4342 h 22133"/>
              <a:gd name="connsiteX1" fmla="*/ 13618 w 21234"/>
              <a:gd name="connsiteY1" fmla="*/ 0 h 22133"/>
              <a:gd name="connsiteX2" fmla="*/ 13353 w 21234"/>
              <a:gd name="connsiteY2" fmla="*/ 5777 h 22133"/>
              <a:gd name="connsiteX3" fmla="*/ 16835 w 21234"/>
              <a:gd name="connsiteY3" fmla="*/ 3172 h 22133"/>
              <a:gd name="connsiteX4" fmla="*/ 16623 w 21234"/>
              <a:gd name="connsiteY4" fmla="*/ 6394 h 22133"/>
              <a:gd name="connsiteX5" fmla="*/ 21234 w 21234"/>
              <a:gd name="connsiteY5" fmla="*/ 8719 h 22133"/>
              <a:gd name="connsiteX6" fmla="*/ 17701 w 21234"/>
              <a:gd name="connsiteY6" fmla="*/ 10785 h 22133"/>
              <a:gd name="connsiteX7" fmla="*/ 19119 w 21234"/>
              <a:gd name="connsiteY7" fmla="*/ 15094 h 22133"/>
              <a:gd name="connsiteX8" fmla="*/ 15208 w 21234"/>
              <a:gd name="connsiteY8" fmla="*/ 12310 h 22133"/>
              <a:gd name="connsiteX9" fmla="*/ 17705 w 21234"/>
              <a:gd name="connsiteY9" fmla="*/ 17154 h 22133"/>
              <a:gd name="connsiteX10" fmla="*/ 13468 w 21234"/>
              <a:gd name="connsiteY10" fmla="*/ 14350 h 22133"/>
              <a:gd name="connsiteX11" fmla="*/ 14698 w 21234"/>
              <a:gd name="connsiteY11" fmla="*/ 19445 h 22133"/>
              <a:gd name="connsiteX12" fmla="*/ 11008 w 21234"/>
              <a:gd name="connsiteY12" fmla="*/ 15935 h 22133"/>
              <a:gd name="connsiteX13" fmla="*/ 10877 w 21234"/>
              <a:gd name="connsiteY13" fmla="*/ 20848 h 22133"/>
              <a:gd name="connsiteX14" fmla="*/ 8700 w 21234"/>
              <a:gd name="connsiteY14" fmla="*/ 17370 h 22133"/>
              <a:gd name="connsiteX15" fmla="*/ 8347 w 21234"/>
              <a:gd name="connsiteY15" fmla="*/ 22133 h 22133"/>
              <a:gd name="connsiteX16" fmla="*/ 6355 w 21234"/>
              <a:gd name="connsiteY16" fmla="*/ 18125 h 22133"/>
              <a:gd name="connsiteX17" fmla="*/ 3745 w 21234"/>
              <a:gd name="connsiteY17" fmla="*/ 21600 h 22133"/>
              <a:gd name="connsiteX18" fmla="*/ 3633 w 21234"/>
              <a:gd name="connsiteY18" fmla="*/ 18240 h 22133"/>
              <a:gd name="connsiteX19" fmla="*/ 113 w 21234"/>
              <a:gd name="connsiteY19" fmla="*/ 17825 h 22133"/>
              <a:gd name="connsiteX20" fmla="*/ 2158 w 21234"/>
              <a:gd name="connsiteY20" fmla="*/ 15370 h 22133"/>
              <a:gd name="connsiteX21" fmla="*/ 34 w 21234"/>
              <a:gd name="connsiteY21" fmla="*/ 13430 h 22133"/>
              <a:gd name="connsiteX22" fmla="*/ 3287 w 21234"/>
              <a:gd name="connsiteY22" fmla="*/ 11246 h 22133"/>
              <a:gd name="connsiteX23" fmla="*/ 0 w 21234"/>
              <a:gd name="connsiteY23" fmla="*/ 8270 h 22133"/>
              <a:gd name="connsiteX24" fmla="*/ 4200 w 21234"/>
              <a:gd name="connsiteY24" fmla="*/ 7817 h 22133"/>
              <a:gd name="connsiteX25" fmla="*/ 3330 w 21234"/>
              <a:gd name="connsiteY25" fmla="*/ 3625 h 22133"/>
              <a:gd name="connsiteX26" fmla="*/ 7378 w 21234"/>
              <a:gd name="connsiteY26" fmla="*/ 6382 h 22133"/>
              <a:gd name="connsiteX27" fmla="*/ 8550 w 21234"/>
              <a:gd name="connsiteY27" fmla="*/ 1887 h 22133"/>
              <a:gd name="connsiteX28" fmla="*/ 10290 w 21234"/>
              <a:gd name="connsiteY28" fmla="*/ 4342 h 22133"/>
              <a:gd name="connsiteX0" fmla="*/ 10290 w 22073"/>
              <a:gd name="connsiteY0" fmla="*/ 4342 h 22133"/>
              <a:gd name="connsiteX1" fmla="*/ 13618 w 22073"/>
              <a:gd name="connsiteY1" fmla="*/ 0 h 22133"/>
              <a:gd name="connsiteX2" fmla="*/ 13353 w 22073"/>
              <a:gd name="connsiteY2" fmla="*/ 5777 h 22133"/>
              <a:gd name="connsiteX3" fmla="*/ 16835 w 22073"/>
              <a:gd name="connsiteY3" fmla="*/ 3172 h 22133"/>
              <a:gd name="connsiteX4" fmla="*/ 16623 w 22073"/>
              <a:gd name="connsiteY4" fmla="*/ 6394 h 22133"/>
              <a:gd name="connsiteX5" fmla="*/ 22073 w 22073"/>
              <a:gd name="connsiteY5" fmla="*/ 8788 h 22133"/>
              <a:gd name="connsiteX6" fmla="*/ 17701 w 22073"/>
              <a:gd name="connsiteY6" fmla="*/ 10785 h 22133"/>
              <a:gd name="connsiteX7" fmla="*/ 19119 w 22073"/>
              <a:gd name="connsiteY7" fmla="*/ 15094 h 22133"/>
              <a:gd name="connsiteX8" fmla="*/ 15208 w 22073"/>
              <a:gd name="connsiteY8" fmla="*/ 12310 h 22133"/>
              <a:gd name="connsiteX9" fmla="*/ 17705 w 22073"/>
              <a:gd name="connsiteY9" fmla="*/ 17154 h 22133"/>
              <a:gd name="connsiteX10" fmla="*/ 13468 w 22073"/>
              <a:gd name="connsiteY10" fmla="*/ 14350 h 22133"/>
              <a:gd name="connsiteX11" fmla="*/ 14698 w 22073"/>
              <a:gd name="connsiteY11" fmla="*/ 19445 h 22133"/>
              <a:gd name="connsiteX12" fmla="*/ 11008 w 22073"/>
              <a:gd name="connsiteY12" fmla="*/ 15935 h 22133"/>
              <a:gd name="connsiteX13" fmla="*/ 10877 w 22073"/>
              <a:gd name="connsiteY13" fmla="*/ 20848 h 22133"/>
              <a:gd name="connsiteX14" fmla="*/ 8700 w 22073"/>
              <a:gd name="connsiteY14" fmla="*/ 17370 h 22133"/>
              <a:gd name="connsiteX15" fmla="*/ 8347 w 22073"/>
              <a:gd name="connsiteY15" fmla="*/ 22133 h 22133"/>
              <a:gd name="connsiteX16" fmla="*/ 6355 w 22073"/>
              <a:gd name="connsiteY16" fmla="*/ 18125 h 22133"/>
              <a:gd name="connsiteX17" fmla="*/ 3745 w 22073"/>
              <a:gd name="connsiteY17" fmla="*/ 21600 h 22133"/>
              <a:gd name="connsiteX18" fmla="*/ 3633 w 22073"/>
              <a:gd name="connsiteY18" fmla="*/ 18240 h 22133"/>
              <a:gd name="connsiteX19" fmla="*/ 113 w 22073"/>
              <a:gd name="connsiteY19" fmla="*/ 17825 h 22133"/>
              <a:gd name="connsiteX20" fmla="*/ 2158 w 22073"/>
              <a:gd name="connsiteY20" fmla="*/ 15370 h 22133"/>
              <a:gd name="connsiteX21" fmla="*/ 34 w 22073"/>
              <a:gd name="connsiteY21" fmla="*/ 13430 h 22133"/>
              <a:gd name="connsiteX22" fmla="*/ 3287 w 22073"/>
              <a:gd name="connsiteY22" fmla="*/ 11246 h 22133"/>
              <a:gd name="connsiteX23" fmla="*/ 0 w 22073"/>
              <a:gd name="connsiteY23" fmla="*/ 8270 h 22133"/>
              <a:gd name="connsiteX24" fmla="*/ 4200 w 22073"/>
              <a:gd name="connsiteY24" fmla="*/ 7817 h 22133"/>
              <a:gd name="connsiteX25" fmla="*/ 3330 w 22073"/>
              <a:gd name="connsiteY25" fmla="*/ 3625 h 22133"/>
              <a:gd name="connsiteX26" fmla="*/ 7378 w 22073"/>
              <a:gd name="connsiteY26" fmla="*/ 6382 h 22133"/>
              <a:gd name="connsiteX27" fmla="*/ 8550 w 22073"/>
              <a:gd name="connsiteY27" fmla="*/ 1887 h 22133"/>
              <a:gd name="connsiteX28" fmla="*/ 10290 w 22073"/>
              <a:gd name="connsiteY28" fmla="*/ 4342 h 22133"/>
              <a:gd name="connsiteX0" fmla="*/ 10290 w 22073"/>
              <a:gd name="connsiteY0" fmla="*/ 4342 h 22133"/>
              <a:gd name="connsiteX1" fmla="*/ 13618 w 22073"/>
              <a:gd name="connsiteY1" fmla="*/ 0 h 22133"/>
              <a:gd name="connsiteX2" fmla="*/ 13353 w 22073"/>
              <a:gd name="connsiteY2" fmla="*/ 5777 h 22133"/>
              <a:gd name="connsiteX3" fmla="*/ 16835 w 22073"/>
              <a:gd name="connsiteY3" fmla="*/ 3172 h 22133"/>
              <a:gd name="connsiteX4" fmla="*/ 16623 w 22073"/>
              <a:gd name="connsiteY4" fmla="*/ 6394 h 22133"/>
              <a:gd name="connsiteX5" fmla="*/ 22073 w 22073"/>
              <a:gd name="connsiteY5" fmla="*/ 8788 h 22133"/>
              <a:gd name="connsiteX6" fmla="*/ 17701 w 22073"/>
              <a:gd name="connsiteY6" fmla="*/ 10785 h 22133"/>
              <a:gd name="connsiteX7" fmla="*/ 18595 w 22073"/>
              <a:gd name="connsiteY7" fmla="*/ 13019 h 22133"/>
              <a:gd name="connsiteX8" fmla="*/ 15208 w 22073"/>
              <a:gd name="connsiteY8" fmla="*/ 12310 h 22133"/>
              <a:gd name="connsiteX9" fmla="*/ 17705 w 22073"/>
              <a:gd name="connsiteY9" fmla="*/ 17154 h 22133"/>
              <a:gd name="connsiteX10" fmla="*/ 13468 w 22073"/>
              <a:gd name="connsiteY10" fmla="*/ 14350 h 22133"/>
              <a:gd name="connsiteX11" fmla="*/ 14698 w 22073"/>
              <a:gd name="connsiteY11" fmla="*/ 19445 h 22133"/>
              <a:gd name="connsiteX12" fmla="*/ 11008 w 22073"/>
              <a:gd name="connsiteY12" fmla="*/ 15935 h 22133"/>
              <a:gd name="connsiteX13" fmla="*/ 10877 w 22073"/>
              <a:gd name="connsiteY13" fmla="*/ 20848 h 22133"/>
              <a:gd name="connsiteX14" fmla="*/ 8700 w 22073"/>
              <a:gd name="connsiteY14" fmla="*/ 17370 h 22133"/>
              <a:gd name="connsiteX15" fmla="*/ 8347 w 22073"/>
              <a:gd name="connsiteY15" fmla="*/ 22133 h 22133"/>
              <a:gd name="connsiteX16" fmla="*/ 6355 w 22073"/>
              <a:gd name="connsiteY16" fmla="*/ 18125 h 22133"/>
              <a:gd name="connsiteX17" fmla="*/ 3745 w 22073"/>
              <a:gd name="connsiteY17" fmla="*/ 21600 h 22133"/>
              <a:gd name="connsiteX18" fmla="*/ 3633 w 22073"/>
              <a:gd name="connsiteY18" fmla="*/ 18240 h 22133"/>
              <a:gd name="connsiteX19" fmla="*/ 113 w 22073"/>
              <a:gd name="connsiteY19" fmla="*/ 17825 h 22133"/>
              <a:gd name="connsiteX20" fmla="*/ 2158 w 22073"/>
              <a:gd name="connsiteY20" fmla="*/ 15370 h 22133"/>
              <a:gd name="connsiteX21" fmla="*/ 34 w 22073"/>
              <a:gd name="connsiteY21" fmla="*/ 13430 h 22133"/>
              <a:gd name="connsiteX22" fmla="*/ 3287 w 22073"/>
              <a:gd name="connsiteY22" fmla="*/ 11246 h 22133"/>
              <a:gd name="connsiteX23" fmla="*/ 0 w 22073"/>
              <a:gd name="connsiteY23" fmla="*/ 8270 h 22133"/>
              <a:gd name="connsiteX24" fmla="*/ 4200 w 22073"/>
              <a:gd name="connsiteY24" fmla="*/ 7817 h 22133"/>
              <a:gd name="connsiteX25" fmla="*/ 3330 w 22073"/>
              <a:gd name="connsiteY25" fmla="*/ 3625 h 22133"/>
              <a:gd name="connsiteX26" fmla="*/ 7378 w 22073"/>
              <a:gd name="connsiteY26" fmla="*/ 6382 h 22133"/>
              <a:gd name="connsiteX27" fmla="*/ 8550 w 22073"/>
              <a:gd name="connsiteY27" fmla="*/ 1887 h 22133"/>
              <a:gd name="connsiteX28" fmla="*/ 10290 w 22073"/>
              <a:gd name="connsiteY28" fmla="*/ 4342 h 22133"/>
              <a:gd name="connsiteX0" fmla="*/ 10290 w 22073"/>
              <a:gd name="connsiteY0" fmla="*/ 4342 h 22133"/>
              <a:gd name="connsiteX1" fmla="*/ 13618 w 22073"/>
              <a:gd name="connsiteY1" fmla="*/ 0 h 22133"/>
              <a:gd name="connsiteX2" fmla="*/ 13353 w 22073"/>
              <a:gd name="connsiteY2" fmla="*/ 5777 h 22133"/>
              <a:gd name="connsiteX3" fmla="*/ 16835 w 22073"/>
              <a:gd name="connsiteY3" fmla="*/ 3172 h 22133"/>
              <a:gd name="connsiteX4" fmla="*/ 16623 w 22073"/>
              <a:gd name="connsiteY4" fmla="*/ 6394 h 22133"/>
              <a:gd name="connsiteX5" fmla="*/ 22073 w 22073"/>
              <a:gd name="connsiteY5" fmla="*/ 8788 h 22133"/>
              <a:gd name="connsiteX6" fmla="*/ 17701 w 22073"/>
              <a:gd name="connsiteY6" fmla="*/ 10785 h 22133"/>
              <a:gd name="connsiteX7" fmla="*/ 18595 w 22073"/>
              <a:gd name="connsiteY7" fmla="*/ 13019 h 22133"/>
              <a:gd name="connsiteX8" fmla="*/ 15208 w 22073"/>
              <a:gd name="connsiteY8" fmla="*/ 12310 h 22133"/>
              <a:gd name="connsiteX9" fmla="*/ 16971 w 22073"/>
              <a:gd name="connsiteY9" fmla="*/ 16462 h 22133"/>
              <a:gd name="connsiteX10" fmla="*/ 13468 w 22073"/>
              <a:gd name="connsiteY10" fmla="*/ 14350 h 22133"/>
              <a:gd name="connsiteX11" fmla="*/ 14698 w 22073"/>
              <a:gd name="connsiteY11" fmla="*/ 19445 h 22133"/>
              <a:gd name="connsiteX12" fmla="*/ 11008 w 22073"/>
              <a:gd name="connsiteY12" fmla="*/ 15935 h 22133"/>
              <a:gd name="connsiteX13" fmla="*/ 10877 w 22073"/>
              <a:gd name="connsiteY13" fmla="*/ 20848 h 22133"/>
              <a:gd name="connsiteX14" fmla="*/ 8700 w 22073"/>
              <a:gd name="connsiteY14" fmla="*/ 17370 h 22133"/>
              <a:gd name="connsiteX15" fmla="*/ 8347 w 22073"/>
              <a:gd name="connsiteY15" fmla="*/ 22133 h 22133"/>
              <a:gd name="connsiteX16" fmla="*/ 6355 w 22073"/>
              <a:gd name="connsiteY16" fmla="*/ 18125 h 22133"/>
              <a:gd name="connsiteX17" fmla="*/ 3745 w 22073"/>
              <a:gd name="connsiteY17" fmla="*/ 21600 h 22133"/>
              <a:gd name="connsiteX18" fmla="*/ 3633 w 22073"/>
              <a:gd name="connsiteY18" fmla="*/ 18240 h 22133"/>
              <a:gd name="connsiteX19" fmla="*/ 113 w 22073"/>
              <a:gd name="connsiteY19" fmla="*/ 17825 h 22133"/>
              <a:gd name="connsiteX20" fmla="*/ 2158 w 22073"/>
              <a:gd name="connsiteY20" fmla="*/ 15370 h 22133"/>
              <a:gd name="connsiteX21" fmla="*/ 34 w 22073"/>
              <a:gd name="connsiteY21" fmla="*/ 13430 h 22133"/>
              <a:gd name="connsiteX22" fmla="*/ 3287 w 22073"/>
              <a:gd name="connsiteY22" fmla="*/ 11246 h 22133"/>
              <a:gd name="connsiteX23" fmla="*/ 0 w 22073"/>
              <a:gd name="connsiteY23" fmla="*/ 8270 h 22133"/>
              <a:gd name="connsiteX24" fmla="*/ 4200 w 22073"/>
              <a:gd name="connsiteY24" fmla="*/ 7817 h 22133"/>
              <a:gd name="connsiteX25" fmla="*/ 3330 w 22073"/>
              <a:gd name="connsiteY25" fmla="*/ 3625 h 22133"/>
              <a:gd name="connsiteX26" fmla="*/ 7378 w 22073"/>
              <a:gd name="connsiteY26" fmla="*/ 6382 h 22133"/>
              <a:gd name="connsiteX27" fmla="*/ 8550 w 22073"/>
              <a:gd name="connsiteY27" fmla="*/ 1887 h 22133"/>
              <a:gd name="connsiteX28" fmla="*/ 10290 w 22073"/>
              <a:gd name="connsiteY28" fmla="*/ 4342 h 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073" h="22133">
                <a:moveTo>
                  <a:pt x="10290" y="4342"/>
                </a:moveTo>
                <a:lnTo>
                  <a:pt x="13618" y="0"/>
                </a:lnTo>
                <a:cubicBezTo>
                  <a:pt x="13530" y="1926"/>
                  <a:pt x="13441" y="3851"/>
                  <a:pt x="13353" y="5777"/>
                </a:cubicBezTo>
                <a:lnTo>
                  <a:pt x="16835" y="3172"/>
                </a:lnTo>
                <a:cubicBezTo>
                  <a:pt x="16764" y="4246"/>
                  <a:pt x="16694" y="5320"/>
                  <a:pt x="16623" y="6394"/>
                </a:cubicBezTo>
                <a:lnTo>
                  <a:pt x="22073" y="8788"/>
                </a:lnTo>
                <a:lnTo>
                  <a:pt x="17701" y="10785"/>
                </a:lnTo>
                <a:lnTo>
                  <a:pt x="18595" y="13019"/>
                </a:lnTo>
                <a:lnTo>
                  <a:pt x="15208" y="12310"/>
                </a:lnTo>
                <a:lnTo>
                  <a:pt x="16971" y="16462"/>
                </a:lnTo>
                <a:cubicBezTo>
                  <a:pt x="15559" y="16035"/>
                  <a:pt x="14880" y="14777"/>
                  <a:pt x="13468" y="14350"/>
                </a:cubicBezTo>
                <a:cubicBezTo>
                  <a:pt x="13569" y="15357"/>
                  <a:pt x="14597" y="18438"/>
                  <a:pt x="14698" y="19445"/>
                </a:cubicBezTo>
                <a:lnTo>
                  <a:pt x="11008" y="15935"/>
                </a:lnTo>
                <a:cubicBezTo>
                  <a:pt x="10964" y="17573"/>
                  <a:pt x="10921" y="19210"/>
                  <a:pt x="10877" y="20848"/>
                </a:cubicBezTo>
                <a:lnTo>
                  <a:pt x="8700" y="17370"/>
                </a:lnTo>
                <a:cubicBezTo>
                  <a:pt x="8582" y="18958"/>
                  <a:pt x="8465" y="20545"/>
                  <a:pt x="8347" y="22133"/>
                </a:cubicBezTo>
                <a:lnTo>
                  <a:pt x="6355" y="18125"/>
                </a:lnTo>
                <a:lnTo>
                  <a:pt x="3745" y="21600"/>
                </a:lnTo>
                <a:cubicBezTo>
                  <a:pt x="3708" y="20480"/>
                  <a:pt x="3670" y="19360"/>
                  <a:pt x="3633" y="18240"/>
                </a:cubicBezTo>
                <a:lnTo>
                  <a:pt x="113" y="17825"/>
                </a:lnTo>
                <a:lnTo>
                  <a:pt x="2158" y="15370"/>
                </a:lnTo>
                <a:lnTo>
                  <a:pt x="34" y="13430"/>
                </a:lnTo>
                <a:lnTo>
                  <a:pt x="3287" y="11246"/>
                </a:lnTo>
                <a:lnTo>
                  <a:pt x="0" y="8270"/>
                </a:lnTo>
                <a:lnTo>
                  <a:pt x="4200" y="7817"/>
                </a:lnTo>
                <a:lnTo>
                  <a:pt x="3330" y="3625"/>
                </a:lnTo>
                <a:lnTo>
                  <a:pt x="7378" y="6382"/>
                </a:lnTo>
                <a:lnTo>
                  <a:pt x="8550" y="1887"/>
                </a:lnTo>
                <a:lnTo>
                  <a:pt x="10290" y="4342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系数矩阵中没有现成的单位阵，</a:t>
            </a:r>
            <a:endParaRPr lang="en-US" altLang="zh-CN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怎么办？</a:t>
            </a:r>
          </a:p>
        </p:txBody>
      </p:sp>
      <p:sp>
        <p:nvSpPr>
          <p:cNvPr id="5" name="前凸带形 4"/>
          <p:cNvSpPr/>
          <p:nvPr/>
        </p:nvSpPr>
        <p:spPr>
          <a:xfrm>
            <a:off x="3388102" y="4544824"/>
            <a:ext cx="5703144" cy="1301261"/>
          </a:xfrm>
          <a:prstGeom prst="ribb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加入人工变量</a:t>
            </a:r>
          </a:p>
        </p:txBody>
      </p:sp>
    </p:spTree>
    <p:extLst>
      <p:ext uri="{BB962C8B-B14F-4D97-AF65-F5344CB8AC3E}">
        <p14:creationId xmlns:p14="http://schemas.microsoft.com/office/powerpoint/2010/main" val="190968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人工变量法（大</a:t>
            </a:r>
            <a:r>
              <a:rPr lang="en-US" altLang="zh-CN" dirty="0"/>
              <a:t>M</a:t>
            </a:r>
            <a:r>
              <a:rPr lang="zh-CN" altLang="en-US" dirty="0"/>
              <a:t>法和两阶段法）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例：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205641" y="2234046"/>
            <a:ext cx="4113958" cy="1161728"/>
            <a:chOff x="5205641" y="2234046"/>
            <a:chExt cx="4113958" cy="11617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6359237" y="2234046"/>
                  <a:ext cx="2960362" cy="11617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4=4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5=1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2+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3=9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5≥0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237" y="2234046"/>
                  <a:ext cx="2960362" cy="116172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右箭头 5"/>
            <p:cNvSpPr/>
            <p:nvPr/>
          </p:nvSpPr>
          <p:spPr>
            <a:xfrm>
              <a:off x="5205641" y="2550902"/>
              <a:ext cx="831272" cy="3429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427781" y="5080671"/>
                <a:ext cx="3649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781" y="5080671"/>
                <a:ext cx="364952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云形标注 13"/>
          <p:cNvSpPr/>
          <p:nvPr/>
        </p:nvSpPr>
        <p:spPr>
          <a:xfrm>
            <a:off x="9852907" y="5380166"/>
            <a:ext cx="1325385" cy="907300"/>
          </a:xfrm>
          <a:prstGeom prst="cloudCallout">
            <a:avLst>
              <a:gd name="adj1" fmla="val -126588"/>
              <a:gd name="adj2" fmla="val -49808"/>
            </a:avLst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无穷大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866229" y="1704821"/>
                <a:ext cx="2006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229" y="1704821"/>
                <a:ext cx="20061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216" r="-243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928059" y="2386446"/>
                <a:ext cx="2432974" cy="1160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3≤4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3≥1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3=9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59" y="2386446"/>
                <a:ext cx="2432974" cy="11604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124780" y="4724012"/>
                <a:ext cx="3492559" cy="1161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4=4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1=1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2=9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4,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5,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80" y="4724012"/>
                <a:ext cx="3492559" cy="116172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3265714" y="718457"/>
            <a:ext cx="1095319" cy="39188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257799" y="3524140"/>
            <a:ext cx="5856537" cy="1003654"/>
            <a:chOff x="5257799" y="3524140"/>
            <a:chExt cx="5856537" cy="1003654"/>
          </a:xfrm>
        </p:grpSpPr>
        <p:grpSp>
          <p:nvGrpSpPr>
            <p:cNvPr id="16" name="组合 15"/>
            <p:cNvGrpSpPr/>
            <p:nvPr/>
          </p:nvGrpSpPr>
          <p:grpSpPr>
            <a:xfrm>
              <a:off x="5257799" y="3524140"/>
              <a:ext cx="2901901" cy="1003654"/>
              <a:chOff x="5154616" y="3524140"/>
              <a:chExt cx="2799729" cy="92333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5205641" y="3524140"/>
                <a:ext cx="27487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增加人工变量</a:t>
                </a:r>
                <a:r>
                  <a:rPr lang="en-US" altLang="zh-CN" dirty="0"/>
                  <a:t>a1,a2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构造单位矩阵 </a:t>
                </a:r>
              </a:p>
            </p:txBody>
          </p:sp>
          <p:sp>
            <p:nvSpPr>
              <p:cNvPr id="12" name="右箭头 11"/>
              <p:cNvSpPr/>
              <p:nvPr/>
            </p:nvSpPr>
            <p:spPr>
              <a:xfrm>
                <a:off x="5154616" y="3772230"/>
                <a:ext cx="2698172" cy="3429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8229124" y="3776264"/>
                  <a:ext cx="2885212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9124" y="3776264"/>
                  <a:ext cx="2885212" cy="7325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1560658" y="3601965"/>
            <a:ext cx="3441762" cy="756426"/>
            <a:chOff x="1560658" y="3601965"/>
            <a:chExt cx="3441762" cy="756426"/>
          </a:xfrm>
        </p:grpSpPr>
        <p:sp>
          <p:nvSpPr>
            <p:cNvPr id="9" name="文本框 8"/>
            <p:cNvSpPr txBox="1"/>
            <p:nvPr/>
          </p:nvSpPr>
          <p:spPr>
            <a:xfrm>
              <a:off x="1560658" y="3690853"/>
              <a:ext cx="3441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系数矩阵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2563077" y="3601965"/>
                  <a:ext cx="2349391" cy="7564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/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/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/>
                              </m:mr>
                            </m: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3077" y="3601965"/>
                  <a:ext cx="2349391" cy="756426"/>
                </a:xfrm>
                <a:prstGeom prst="rect">
                  <a:avLst/>
                </a:prstGeom>
                <a:blipFill>
                  <a:blip r:embed="rId10"/>
                  <a:stretch>
                    <a:fillRect r="-145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6"/>
          <p:cNvSpPr txBox="1"/>
          <p:nvPr/>
        </p:nvSpPr>
        <p:spPr>
          <a:xfrm>
            <a:off x="5871288" y="47855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更改目标函数</a:t>
            </a:r>
          </a:p>
        </p:txBody>
      </p:sp>
    </p:spTree>
    <p:extLst>
      <p:ext uri="{BB962C8B-B14F-4D97-AF65-F5344CB8AC3E}">
        <p14:creationId xmlns:p14="http://schemas.microsoft.com/office/powerpoint/2010/main" val="346048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20" grpId="0"/>
      <p:bldP spid="21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4884752"/>
                  </p:ext>
                </p:extLst>
              </p:nvPr>
            </p:nvGraphicFramePr>
            <p:xfrm>
              <a:off x="487459" y="1646601"/>
              <a:ext cx="11007857" cy="28939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x</a:t>
                          </a:r>
                          <a:r>
                            <a:rPr lang="en-US" altLang="zh-CN" sz="2400" baseline="-25000" dirty="0" err="1"/>
                            <a:t>b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c</a:t>
                          </a:r>
                          <a:r>
                            <a:rPr lang="en-US" altLang="zh-CN" sz="2400" baseline="-25000" dirty="0" err="1"/>
                            <a:t>b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2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9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4884752"/>
                  </p:ext>
                </p:extLst>
              </p:nvPr>
            </p:nvGraphicFramePr>
            <p:xfrm>
              <a:off x="487459" y="1646601"/>
              <a:ext cx="11007857" cy="28939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x</a:t>
                          </a:r>
                          <a:r>
                            <a:rPr lang="en-US" altLang="zh-CN" sz="2400" baseline="-25000" dirty="0" err="1" smtClean="0"/>
                            <a:t>b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c</a:t>
                          </a:r>
                          <a:r>
                            <a:rPr lang="en-US" altLang="zh-CN" sz="2400" baseline="-25000" dirty="0" err="1" smtClean="0"/>
                            <a:t>b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99502" t="-5926" r="-995" b="-26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90"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66" t="-481928" r="-200498" b="-1807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矩形 52"/>
          <p:cNvSpPr/>
          <p:nvPr/>
        </p:nvSpPr>
        <p:spPr>
          <a:xfrm>
            <a:off x="5464069" y="1188719"/>
            <a:ext cx="1068386" cy="3691429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682171" y="2931305"/>
            <a:ext cx="8632181" cy="567141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242884" y="4218690"/>
                <a:ext cx="1049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3−2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84" y="4218690"/>
                <a:ext cx="104951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3581891" y="4777433"/>
            <a:ext cx="2740750" cy="748154"/>
            <a:chOff x="3581891" y="3849970"/>
            <a:chExt cx="2740750" cy="748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3581891" y="4228792"/>
                  <a:ext cx="2740750" cy="369332"/>
                </a:xfrm>
                <a:prstGeom prst="rect">
                  <a:avLst/>
                </a:prstGeom>
                <a:solidFill>
                  <a:srgbClr val="92D050">
                    <a:alpha val="37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3−0∗1−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891" y="4228792"/>
                  <a:ext cx="274075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/>
            <p:cNvCxnSpPr>
              <a:stCxn id="10" idx="0"/>
            </p:cNvCxnSpPr>
            <p:nvPr/>
          </p:nvCxnSpPr>
          <p:spPr>
            <a:xfrm flipH="1" flipV="1">
              <a:off x="4731823" y="3849970"/>
              <a:ext cx="220443" cy="378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575444" y="4189297"/>
                <a:ext cx="56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444" y="4189297"/>
                <a:ext cx="56861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589356" y="343552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356" y="3435529"/>
                <a:ext cx="36580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057956" y="418929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956" y="4189297"/>
                <a:ext cx="36580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/>
          <p:cNvSpPr/>
          <p:nvPr/>
        </p:nvSpPr>
        <p:spPr>
          <a:xfrm>
            <a:off x="5309899" y="3867778"/>
            <a:ext cx="1037431" cy="10123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6064631" y="1449978"/>
            <a:ext cx="0" cy="78377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379702" y="4189297"/>
                <a:ext cx="61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702" y="4189297"/>
                <a:ext cx="6135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589356" y="251219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356" y="2512199"/>
                <a:ext cx="36580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/>
          <p:nvPr/>
        </p:nvCxnSpPr>
        <p:spPr>
          <a:xfrm flipH="1">
            <a:off x="541157" y="3250863"/>
            <a:ext cx="744583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703530" y="2979707"/>
            <a:ext cx="552617" cy="515982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10589356" y="306619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356" y="3066197"/>
                <a:ext cx="36580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541157" y="1188719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0</a:t>
            </a:r>
            <a:r>
              <a:rPr lang="zh-CN" altLang="en-US" dirty="0"/>
              <a:t>次迭代</a:t>
            </a:r>
          </a:p>
        </p:txBody>
      </p:sp>
    </p:spTree>
    <p:extLst>
      <p:ext uri="{BB962C8B-B14F-4D97-AF65-F5344CB8AC3E}">
        <p14:creationId xmlns:p14="http://schemas.microsoft.com/office/powerpoint/2010/main" val="26070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11" grpId="0"/>
      <p:bldP spid="15" grpId="0"/>
      <p:bldP spid="16" grpId="0"/>
      <p:bldP spid="18" grpId="0"/>
      <p:bldP spid="19" grpId="0" animBg="1"/>
      <p:bldP spid="22" grpId="0"/>
      <p:bldP spid="23" grpId="0"/>
      <p:bldP spid="44" grpId="0" animBg="1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第三次迭代后，所有非基变量检验数小于</a:t>
            </a:r>
            <a:r>
              <a:rPr lang="en-US" altLang="zh-CN" dirty="0"/>
              <a:t>0</a:t>
            </a:r>
            <a:r>
              <a:rPr lang="zh-CN" altLang="en-US" dirty="0"/>
              <a:t>，则有唯一最优解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0" y="740780"/>
            <a:ext cx="10515600" cy="5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单纯形法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03267223"/>
                  </p:ext>
                </p:extLst>
              </p:nvPr>
            </p:nvGraphicFramePr>
            <p:xfrm>
              <a:off x="1019811" y="1506216"/>
              <a:ext cx="10333989" cy="32423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67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90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502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21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1890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2746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22790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124582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754974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50409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xb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cb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x1</a:t>
                          </a:r>
                        </a:p>
                        <a:p>
                          <a:r>
                            <a:rPr lang="en-US" altLang="zh-CN" sz="2400" dirty="0"/>
                            <a:t>-3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X2</a:t>
                          </a:r>
                        </a:p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X3</a:t>
                          </a:r>
                        </a:p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X4</a:t>
                          </a:r>
                        </a:p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X5</a:t>
                          </a:r>
                        </a:p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a1</a:t>
                          </a:r>
                        </a:p>
                        <a:p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a2</a:t>
                          </a:r>
                        </a:p>
                        <a:p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9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1-/2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883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5/2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53971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3/2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3/2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3/4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-3/4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90"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-9/2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-3/4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-M+3/4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-M-1/4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03267223"/>
                  </p:ext>
                </p:extLst>
              </p:nvPr>
            </p:nvGraphicFramePr>
            <p:xfrm>
              <a:off x="1019811" y="1506216"/>
              <a:ext cx="10333989" cy="32423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6738"/>
                    <a:gridCol w="849085"/>
                    <a:gridCol w="914400"/>
                    <a:gridCol w="1045029"/>
                    <a:gridCol w="862148"/>
                    <a:gridCol w="1018903"/>
                    <a:gridCol w="731520"/>
                    <a:gridCol w="927463"/>
                    <a:gridCol w="1227909"/>
                    <a:gridCol w="1245820"/>
                    <a:gridCol w="754974"/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 smtClean="0"/>
                            <a:t>xb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 smtClean="0"/>
                            <a:t>cb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x1</a:t>
                          </a:r>
                        </a:p>
                        <a:p>
                          <a:r>
                            <a:rPr lang="en-US" altLang="zh-CN" sz="2400" dirty="0" smtClean="0"/>
                            <a:t>-3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X2</a:t>
                          </a:r>
                        </a:p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X3</a:t>
                          </a:r>
                        </a:p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X4</a:t>
                          </a:r>
                        </a:p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X5</a:t>
                          </a:r>
                        </a:p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a1</a:t>
                          </a:r>
                        </a:p>
                        <a:p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a2</a:t>
                          </a:r>
                        </a:p>
                        <a:p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68548" t="-5926" r="-1613" b="-305185"/>
                          </a:stretch>
                        </a:blipFill>
                      </a:tcPr>
                    </a:tc>
                  </a:tr>
                  <a:tr h="50409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1-/2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5/2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</a:tr>
                  <a:tr h="953971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3/2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3/2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3/4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-3/4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</a:tr>
                  <a:tr h="504090"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42" t="-550602" r="-310145" b="-1807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-9/2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-3/4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-M+3/4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-M-1/4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599508" y="5473181"/>
                <a:ext cx="7550331" cy="922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3=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则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最</m:t>
                    </m:r>
                  </m:oMath>
                </a14:m>
                <a:r>
                  <a:rPr lang="zh-CN" altLang="en-US" sz="2400" dirty="0"/>
                  <a:t>优解</a:t>
                </a:r>
                <a:r>
                  <a:rPr lang="en-US" altLang="zh-CN" sz="2400" dirty="0"/>
                  <a:t>z</a:t>
                </a:r>
                <a:r>
                  <a:rPr lang="en-US" altLang="zh-CN" sz="2400" baseline="-25000" dirty="0"/>
                  <a:t>max</a:t>
                </a:r>
                <a:r>
                  <a:rPr lang="en-US" altLang="zh-CN" sz="2400" dirty="0"/>
                  <a:t>=3/2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508" y="5473181"/>
                <a:ext cx="7550331" cy="922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1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两阶段法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第一阶段：判断原线性规划问题是否有基本可行解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587154" y="1446953"/>
                <a:ext cx="3492559" cy="1161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4=4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1=1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2=9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4,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5,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154" y="1446953"/>
                <a:ext cx="3492559" cy="1161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73421" y="2608681"/>
            <a:ext cx="10445158" cy="461665"/>
          </a:xfrm>
          <a:prstGeom prst="rect">
            <a:avLst/>
          </a:prstGeom>
          <a:solidFill>
            <a:srgbClr val="0070C0">
              <a:alpha val="37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只有当</a:t>
            </a:r>
            <a:r>
              <a:rPr lang="en-US" altLang="zh-CN" sz="2400" dirty="0"/>
              <a:t>a1=a2=0</a:t>
            </a:r>
            <a:r>
              <a:rPr lang="zh-CN" altLang="en-US" sz="2400" dirty="0"/>
              <a:t>时，才会存在基本可行解，若其中一个</a:t>
            </a:r>
            <a:r>
              <a:rPr lang="en-US" altLang="zh-CN" sz="2400" dirty="0"/>
              <a:t>&gt;0</a:t>
            </a:r>
            <a:r>
              <a:rPr lang="zh-CN" altLang="en-US" sz="2400" dirty="0"/>
              <a:t>则不存在基本可行解。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655257" y="3811839"/>
                <a:ext cx="1682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257" y="3811839"/>
                <a:ext cx="168232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899" r="-2899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1419696" y="4284780"/>
            <a:ext cx="3492559" cy="1603670"/>
            <a:chOff x="1419696" y="4284780"/>
            <a:chExt cx="3492559" cy="1603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655257" y="4284780"/>
                  <a:ext cx="18875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257" y="4284780"/>
                  <a:ext cx="188750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94" r="-2589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419696" y="4726722"/>
                  <a:ext cx="3492559" cy="11617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4=4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5+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1=1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2+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2=9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5,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2≥0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696" y="4726722"/>
                  <a:ext cx="3492559" cy="116172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28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492788"/>
                  </p:ext>
                </p:extLst>
              </p:nvPr>
            </p:nvGraphicFramePr>
            <p:xfrm>
              <a:off x="605024" y="719136"/>
              <a:ext cx="11007857" cy="28939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593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133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8377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86214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4534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2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9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492788"/>
                  </p:ext>
                </p:extLst>
              </p:nvPr>
            </p:nvGraphicFramePr>
            <p:xfrm>
              <a:off x="605024" y="719136"/>
              <a:ext cx="11007857" cy="28939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/>
                    <a:gridCol w="1223095"/>
                    <a:gridCol w="1223095"/>
                    <a:gridCol w="859394"/>
                    <a:gridCol w="914400"/>
                    <a:gridCol w="901337"/>
                    <a:gridCol w="849086"/>
                    <a:gridCol w="783771"/>
                    <a:gridCol w="862149"/>
                    <a:gridCol w="945340"/>
                    <a:gridCol w="1223095"/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9502" t="-5185" r="-995" b="-263704"/>
                          </a:stretch>
                        </a:blipFill>
                      </a:tcPr>
                    </a:tc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605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504090"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" t="-481928" r="-200498" b="-1807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706921" y="258138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21" y="2581389"/>
                <a:ext cx="36580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706921" y="158473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21" y="1584734"/>
                <a:ext cx="36580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706921" y="213873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21" y="2138732"/>
                <a:ext cx="36580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/>
          <p:cNvSpPr/>
          <p:nvPr/>
        </p:nvSpPr>
        <p:spPr>
          <a:xfrm>
            <a:off x="4970071" y="2950721"/>
            <a:ext cx="1037431" cy="10123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00975" y="1992082"/>
            <a:ext cx="552617" cy="515982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 flipH="1">
            <a:off x="215536" y="1214846"/>
            <a:ext cx="411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0</a:t>
            </a:r>
            <a:r>
              <a:rPr lang="zh-CN" altLang="en-US" dirty="0"/>
              <a:t>次迭代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0" y="3941312"/>
            <a:ext cx="11634651" cy="2893912"/>
            <a:chOff x="0" y="3941312"/>
            <a:chExt cx="11634651" cy="289391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内容占位符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90487630"/>
                    </p:ext>
                  </p:extLst>
                </p:nvPr>
              </p:nvGraphicFramePr>
              <p:xfrm>
                <a:off x="626794" y="3941312"/>
                <a:ext cx="11007857" cy="2893912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122309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876812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862149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809897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  <a:gridCol w="862149">
                        <a:extLst>
                          <a:ext uri="{9D8B030D-6E8A-4147-A177-3AD203B41FA5}">
                            <a16:colId xmlns:a16="http://schemas.microsoft.com/office/drawing/2014/main" val="20006"/>
                          </a:ext>
                        </a:extLst>
                      </a:gridCol>
                      <a:gridCol w="809897">
                        <a:extLst>
                          <a:ext uri="{9D8B030D-6E8A-4147-A177-3AD203B41FA5}">
                            <a16:colId xmlns:a16="http://schemas.microsoft.com/office/drawing/2014/main" val="20007"/>
                          </a:ext>
                        </a:extLst>
                      </a:gridCol>
                      <a:gridCol w="836023">
                        <a:extLst>
                          <a:ext uri="{9D8B030D-6E8A-4147-A177-3AD203B41FA5}">
                            <a16:colId xmlns:a16="http://schemas.microsoft.com/office/drawing/2014/main" val="20008"/>
                          </a:ext>
                        </a:extLst>
                      </a:gridCol>
                      <a:gridCol w="1058550">
                        <a:extLst>
                          <a:ext uri="{9D8B030D-6E8A-4147-A177-3AD203B41FA5}">
                            <a16:colId xmlns:a16="http://schemas.microsoft.com/office/drawing/2014/main" val="20009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10"/>
                          </a:ext>
                        </a:extLst>
                      </a:gridCol>
                    </a:tblGrid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/>
                              <a:t>xb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/>
                              <a:t>cb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x1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X2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X3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X4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X5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a1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a2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oMath>
                              </m:oMathPara>
                            </a14:m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520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60557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2/3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1/6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504090">
                      <a:tc gridSpan="3"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40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内容占位符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90487630"/>
                    </p:ext>
                  </p:extLst>
                </p:nvPr>
              </p:nvGraphicFramePr>
              <p:xfrm>
                <a:off x="626794" y="3941312"/>
                <a:ext cx="11007857" cy="2893912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1223095"/>
                      <a:gridCol w="1223095"/>
                      <a:gridCol w="1223095"/>
                      <a:gridCol w="876812"/>
                      <a:gridCol w="862149"/>
                      <a:gridCol w="809897"/>
                      <a:gridCol w="862149"/>
                      <a:gridCol w="809897"/>
                      <a:gridCol w="836023"/>
                      <a:gridCol w="1058550"/>
                      <a:gridCol w="1223095"/>
                    </a:tblGrid>
                    <a:tr h="82296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 smtClean="0"/>
                              <a:t>xb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 smtClean="0"/>
                              <a:t>cb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x1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X2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X3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X4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X5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a1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a2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>
                          <a:blipFill rotWithShape="0">
                            <a:blip r:embed="rId6"/>
                            <a:stretch>
                              <a:fillRect l="-799502" t="-5185" r="-995" b="-263704"/>
                            </a:stretch>
                          </a:blipFill>
                        </a:tcPr>
                      </a:tc>
                    </a:tr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/>
                          </a:p>
                        </a:txBody>
                        <a:tcPr/>
                      </a:tc>
                    </a:tr>
                    <a:tr h="4572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  <a:tr h="60557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2/3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1/6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  <a:tr h="504090">
                      <a:tc gridSpan="3"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>
                          <a:blipFill rotWithShape="0">
                            <a:blip r:embed="rId6"/>
                            <a:stretch>
                              <a:fillRect l="-166" t="-481928" r="-200498" b="-18072"/>
                            </a:stretch>
                          </a:blipFill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</a:tbl>
                </a:graphicData>
              </a:graphic>
            </p:graphicFrame>
          </mc:Fallback>
        </mc:AlternateContent>
        <p:sp>
          <p:nvSpPr>
            <p:cNvPr id="26" name="文本框 25"/>
            <p:cNvSpPr txBox="1"/>
            <p:nvPr/>
          </p:nvSpPr>
          <p:spPr>
            <a:xfrm>
              <a:off x="0" y="4352363"/>
              <a:ext cx="4572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第</a:t>
              </a:r>
              <a:r>
                <a:rPr lang="en-US" altLang="zh-CN" dirty="0"/>
                <a:t>2</a:t>
              </a:r>
              <a:r>
                <a:rPr lang="zh-CN" altLang="en-US" dirty="0"/>
                <a:t>次迭代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007502" y="3581437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非基变量为</a:t>
            </a:r>
            <a:r>
              <a:rPr lang="en-US" altLang="zh-CN" sz="2400" dirty="0"/>
              <a:t>a1,a2</a:t>
            </a:r>
            <a:r>
              <a:rPr lang="zh-CN" altLang="en-US" sz="2400" dirty="0"/>
              <a:t>，则为</a:t>
            </a:r>
            <a:r>
              <a:rPr lang="en-US" altLang="zh-CN" sz="2400" dirty="0"/>
              <a:t>0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764088" y="4043102"/>
            <a:ext cx="7708703" cy="2151575"/>
          </a:xfrm>
          <a:prstGeom prst="rect">
            <a:avLst/>
          </a:prstGeom>
          <a:solidFill>
            <a:srgbClr val="FF0000">
              <a:alpha val="19000"/>
            </a:srgbClr>
          </a:solidFill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02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  <p:bldP spid="18" grpId="0" animBg="1"/>
      <p:bldP spid="19" grpId="0" animBg="1"/>
      <p:bldP spid="27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7357919"/>
                  </p:ext>
                </p:extLst>
              </p:nvPr>
            </p:nvGraphicFramePr>
            <p:xfrm>
              <a:off x="1175433" y="1112366"/>
              <a:ext cx="9113284" cy="27281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68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21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0989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6214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0989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2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1/3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2/3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8833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3/2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7357919"/>
                  </p:ext>
                </p:extLst>
              </p:nvPr>
            </p:nvGraphicFramePr>
            <p:xfrm>
              <a:off x="1175433" y="1112366"/>
              <a:ext cx="9113284" cy="27281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/>
                    <a:gridCol w="1223095"/>
                    <a:gridCol w="1223095"/>
                    <a:gridCol w="876812"/>
                    <a:gridCol w="862149"/>
                    <a:gridCol w="809897"/>
                    <a:gridCol w="862149"/>
                    <a:gridCol w="809897"/>
                    <a:gridCol w="1223095"/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4776" t="-5926" r="-995" b="-245185"/>
                          </a:stretch>
                        </a:blipFill>
                      </a:tcPr>
                    </a:tc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1/3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2/3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486664"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" t="-470000" r="-148837" b="-22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3/2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421276" y="613059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第二阶段：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140548" y="797725"/>
                <a:ext cx="2006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48" y="797725"/>
                <a:ext cx="200612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216" r="-243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6592824" y="3264226"/>
            <a:ext cx="752876" cy="6908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426760" y="259057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760" y="2590570"/>
                <a:ext cx="36580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426760" y="306471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760" y="3064711"/>
                <a:ext cx="60785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714705" y="2873819"/>
            <a:ext cx="552617" cy="515982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323201" y="3233988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X3</a:t>
            </a:r>
            <a:r>
              <a:rPr lang="zh-CN" altLang="en-US" sz="2000" dirty="0"/>
              <a:t>入基，</a:t>
            </a:r>
            <a:r>
              <a:rPr lang="en-US" altLang="zh-CN" sz="2000" dirty="0"/>
              <a:t>x1</a:t>
            </a:r>
            <a:r>
              <a:rPr lang="zh-CN" altLang="en-US" sz="2000" dirty="0"/>
              <a:t>出基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323201" y="4631845"/>
            <a:ext cx="2092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有唯一最优解，</a:t>
            </a:r>
            <a:endParaRPr lang="en-US" altLang="zh-CN" sz="2000" dirty="0"/>
          </a:p>
          <a:p>
            <a:r>
              <a:rPr lang="en-US" altLang="zh-CN" sz="2000" dirty="0"/>
              <a:t>X=(0,5/2,3/2,0,0)</a:t>
            </a:r>
            <a:r>
              <a:rPr lang="en-US" altLang="zh-CN" sz="2000" baseline="30000" dirty="0"/>
              <a:t>T</a:t>
            </a:r>
            <a:endParaRPr lang="zh-CN" altLang="en-US" sz="2000" baseline="30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323201" y="5339731"/>
            <a:ext cx="122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/>
              <a:t>Zmax</a:t>
            </a:r>
            <a:r>
              <a:rPr lang="en-US" altLang="zh-CN" sz="2000" dirty="0"/>
              <a:t>=3/2</a:t>
            </a:r>
            <a:endParaRPr lang="zh-CN" altLang="en-US" sz="2000" baseline="30000" dirty="0"/>
          </a:p>
        </p:txBody>
      </p:sp>
      <p:sp>
        <p:nvSpPr>
          <p:cNvPr id="15" name="文本框 14"/>
          <p:cNvSpPr txBox="1"/>
          <p:nvPr/>
        </p:nvSpPr>
        <p:spPr>
          <a:xfrm flipH="1">
            <a:off x="421276" y="1165268"/>
            <a:ext cx="411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0</a:t>
            </a:r>
            <a:r>
              <a:rPr lang="zh-CN" altLang="en-US" dirty="0"/>
              <a:t>次迭代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30724" y="3864217"/>
            <a:ext cx="9892477" cy="2745540"/>
            <a:chOff x="404947" y="4004360"/>
            <a:chExt cx="9892477" cy="274554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内容占位符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30186244"/>
                    </p:ext>
                  </p:extLst>
                </p:nvPr>
              </p:nvGraphicFramePr>
              <p:xfrm>
                <a:off x="1184140" y="4004360"/>
                <a:ext cx="9113284" cy="274554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122309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876812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862149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809897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  <a:gridCol w="862149">
                        <a:extLst>
                          <a:ext uri="{9D8B030D-6E8A-4147-A177-3AD203B41FA5}">
                            <a16:colId xmlns:a16="http://schemas.microsoft.com/office/drawing/2014/main" val="20006"/>
                          </a:ext>
                        </a:extLst>
                      </a:gridCol>
                      <a:gridCol w="809897">
                        <a:extLst>
                          <a:ext uri="{9D8B030D-6E8A-4147-A177-3AD203B41FA5}">
                            <a16:colId xmlns:a16="http://schemas.microsoft.com/office/drawing/2014/main" val="20007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8"/>
                          </a:ext>
                        </a:extLst>
                      </a:gridCol>
                    </a:tblGrid>
                    <a:tr h="693334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/>
                              <a:t>xb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/>
                              <a:t>cb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x1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-3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X2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X3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X4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X5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oMath>
                              </m:oMathPara>
                            </a14:m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520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5/2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-1/4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36436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3/2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3/2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3/4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504090">
                      <a:tc gridSpan="3"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40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-9/2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-3/4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内容占位符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30186244"/>
                    </p:ext>
                  </p:extLst>
                </p:nvPr>
              </p:nvGraphicFramePr>
              <p:xfrm>
                <a:off x="1184140" y="4004360"/>
                <a:ext cx="9113284" cy="274554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1223095"/>
                      <a:gridCol w="1223095"/>
                      <a:gridCol w="1223095"/>
                      <a:gridCol w="876812"/>
                      <a:gridCol w="862149"/>
                      <a:gridCol w="809897"/>
                      <a:gridCol w="862149"/>
                      <a:gridCol w="809897"/>
                      <a:gridCol w="1223095"/>
                    </a:tblGrid>
                    <a:tr h="82296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 smtClean="0"/>
                              <a:t>xb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 smtClean="0"/>
                              <a:t>cb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x1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-3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X2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X3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X4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X5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>
                          <a:blipFill rotWithShape="0">
                            <a:blip r:embed="rId6"/>
                            <a:stretch>
                              <a:fillRect l="-644776" t="-5185" r="-995" b="-245926"/>
                            </a:stretch>
                          </a:blipFill>
                        </a:tcPr>
                      </a:tc>
                    </a:tr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/>
                          </a:p>
                        </a:txBody>
                        <a:tcPr/>
                      </a:tc>
                    </a:tr>
                    <a:tr h="4572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5/2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-1/4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  <a:tr h="4572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3/2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3/2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3/4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  <a:tr h="504090">
                      <a:tc gridSpan="3"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>
                          <a:blipFill rotWithShape="0">
                            <a:blip r:embed="rId6"/>
                            <a:stretch>
                              <a:fillRect l="-166" t="-453012" r="-148837" b="-18072"/>
                            </a:stretch>
                          </a:blipFill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-9/2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-3/4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</a:tbl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 flipH="1">
              <a:off x="404947" y="4247124"/>
              <a:ext cx="4114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第</a:t>
              </a:r>
              <a:r>
                <a:rPr lang="en-US" altLang="zh-CN" dirty="0"/>
                <a:t>1</a:t>
              </a:r>
              <a:r>
                <a:rPr lang="zh-CN" altLang="en-US" dirty="0"/>
                <a:t>次迭代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1014302" y="6126188"/>
            <a:ext cx="9291235" cy="496388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50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  <p:bldP spid="13" grpId="0"/>
      <p:bldP spid="14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解的情况总结：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矩形 3"/>
          <p:cNvSpPr/>
          <p:nvPr/>
        </p:nvSpPr>
        <p:spPr>
          <a:xfrm>
            <a:off x="1289538" y="1185552"/>
            <a:ext cx="94253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）当所有非基变量的检验数都小于零，则原问题有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唯一最优解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；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）当所有非基变量的检验数都小于等于零，若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有等于零的检验数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，则有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无穷多个</a:t>
            </a:r>
            <a:r>
              <a:rPr lang="zh-CN" altLang="en-US" sz="2400" b="1" dirty="0">
                <a:solidFill>
                  <a:srgbClr val="333333"/>
                </a:solidFill>
                <a:latin typeface="PingFang SC"/>
              </a:rPr>
              <a:t>最优解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；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3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）当任意一个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大于零的非基变量的检验数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，其对应的</a:t>
            </a:r>
            <a:r>
              <a:rPr lang="en-US" altLang="zh-CN" sz="2400" dirty="0" err="1">
                <a:solidFill>
                  <a:srgbClr val="333333"/>
                </a:solidFill>
                <a:latin typeface="PingFang SC"/>
              </a:rPr>
              <a:t>a</a:t>
            </a:r>
            <a:r>
              <a:rPr lang="en-US" altLang="zh-CN" sz="2400" baseline="-25000" dirty="0" err="1">
                <a:solidFill>
                  <a:srgbClr val="333333"/>
                </a:solidFill>
                <a:latin typeface="PingFang SC"/>
              </a:rPr>
              <a:t>jk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（求最小比值的分母，即该检验数所对应的该列的数）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都小于等于零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时，则原问题有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无界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解；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4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）在大</a:t>
            </a: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M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法中，若添加人工变量后，当所有非基变量的检验数都小于等于零，而</a:t>
            </a:r>
            <a:r>
              <a:rPr lang="zh-CN" altLang="en-US" sz="2400" b="1" dirty="0">
                <a:solidFill>
                  <a:srgbClr val="333333"/>
                </a:solidFill>
                <a:latin typeface="PingFang SC"/>
              </a:rPr>
              <a:t>基变量中有人工变量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时，则原问题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无可行解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。另外，在两阶段法里，第一阶段中添加的人工变量不为</a:t>
            </a: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0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，则原问题</a:t>
            </a:r>
            <a:r>
              <a:rPr lang="zh-CN" altLang="en-US" sz="2400" b="1" dirty="0">
                <a:solidFill>
                  <a:srgbClr val="333333"/>
                </a:solidFill>
                <a:latin typeface="PingFang SC"/>
              </a:rPr>
              <a:t>也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无可行解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0103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03182" y="636079"/>
            <a:ext cx="10515600" cy="5458506"/>
          </a:xfrm>
        </p:spPr>
        <p:txBody>
          <a:bodyPr/>
          <a:lstStyle/>
          <a:p>
            <a:r>
              <a:rPr lang="zh-CN" altLang="en-US" dirty="0"/>
              <a:t>单纯形法解的几种特殊情况示例：</a:t>
            </a:r>
            <a:endParaRPr lang="en-US" altLang="zh-CN" dirty="0"/>
          </a:p>
          <a:p>
            <a:pPr lvl="1"/>
            <a:r>
              <a:rPr lang="zh-CN" altLang="en-US" dirty="0"/>
              <a:t>无可行解：</a:t>
            </a:r>
            <a:endParaRPr lang="en-US" altLang="zh-CN" dirty="0"/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/>
              <a:t>在大</a:t>
            </a:r>
            <a:r>
              <a:rPr lang="en-US" altLang="zh-CN" dirty="0"/>
              <a:t>M</a:t>
            </a:r>
            <a:r>
              <a:rPr lang="zh-CN" altLang="en-US" dirty="0"/>
              <a:t>法中，最优解里存在人工变量不为</a:t>
            </a:r>
            <a:r>
              <a:rPr lang="en-US" altLang="zh-CN" dirty="0"/>
              <a:t>0</a:t>
            </a:r>
            <a:r>
              <a:rPr lang="zh-CN" altLang="en-US" dirty="0"/>
              <a:t>的情况。</a:t>
            </a:r>
            <a:endParaRPr lang="en-US" altLang="zh-CN" dirty="0"/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/>
              <a:t>在两阶段法中，如果添加的人工变量不为</a:t>
            </a:r>
            <a:r>
              <a:rPr lang="en-US" altLang="zh-CN" dirty="0"/>
              <a:t>0.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6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81058014"/>
                  </p:ext>
                </p:extLst>
              </p:nvPr>
            </p:nvGraphicFramePr>
            <p:xfrm>
              <a:off x="1109114" y="2059781"/>
              <a:ext cx="9926595" cy="4034804"/>
            </p:xfrm>
            <a:graphic>
              <a:graphicData uri="http://schemas.openxmlformats.org/drawingml/2006/table">
                <a:tbl>
                  <a:tblPr/>
                  <a:tblGrid>
                    <a:gridCol w="359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68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37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8578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361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2726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77050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a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01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             30               0                     0                     0                 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437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               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1                     0                     0                    0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1                0                0                     1                     0                    0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 0                     0                     -1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150/10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7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20+M        30+M         0                    0                   -M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7900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3/10            1               1/10                0                      0                   0         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0                0                    1                      0                   0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7/10            0               -1/10               0                      -1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15/(3/10)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25/(7/10)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072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11+7/10M   0            -3-M/10            0                     -M                0    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77900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1/10               -3/10                 0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1                 0                0                     1                     0                   0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-1/10               -7/10                 -1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12379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-3-M/10       -11-7M/10           -M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6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81058014"/>
                  </p:ext>
                </p:extLst>
              </p:nvPr>
            </p:nvGraphicFramePr>
            <p:xfrm>
              <a:off x="1109114" y="2059781"/>
              <a:ext cx="9926595" cy="4034804"/>
            </p:xfrm>
            <a:graphic>
              <a:graphicData uri="http://schemas.openxmlformats.org/drawingml/2006/table">
                <a:tbl>
                  <a:tblPr/>
                  <a:tblGrid>
                    <a:gridCol w="359355"/>
                    <a:gridCol w="676801"/>
                    <a:gridCol w="593778"/>
                    <a:gridCol w="6085783"/>
                    <a:gridCol w="983616"/>
                    <a:gridCol w="1227262"/>
                  </a:tblGrid>
                  <a:tr h="304800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a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             30               0                     0                     0                 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8168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               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1                     0                     0                    0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1                0                0                     1                     0                    0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 0                     0                     -1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150/10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3"/>
                          <a:stretch>
                            <a:fillRect l="-29187" t="-445283" r="-654067" b="-7226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20+M        30+M         0                    0                   -M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8168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3/10            1               1/10                0                      0                   0         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0                0                    1                      0                   0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7/10            0               -1/10               0                      -1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15/(3/10)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25/(7/10)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3072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3"/>
                          <a:stretch>
                            <a:fillRect l="-29187" t="-785185" r="-654067" b="-35925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11+7/10M   0            -3-M/10            0                     -M                0    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8168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1/10               -3/10                 0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1                 0                0                     1                     0                   0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-1/10               -7/10                 -1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3"/>
                          <a:stretch>
                            <a:fillRect l="-29187" t="-1154717" r="-654067" b="-132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-3-M/10       -11-7M/10           -M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8" name="组合 7"/>
          <p:cNvGrpSpPr/>
          <p:nvPr/>
        </p:nvGrpSpPr>
        <p:grpSpPr>
          <a:xfrm>
            <a:off x="2763822" y="1233377"/>
            <a:ext cx="8554960" cy="2230922"/>
            <a:chOff x="2763822" y="1233377"/>
            <a:chExt cx="8554960" cy="2230922"/>
          </a:xfrm>
        </p:grpSpPr>
        <p:sp>
          <p:nvSpPr>
            <p:cNvPr id="5" name="矩形 4"/>
            <p:cNvSpPr/>
            <p:nvPr/>
          </p:nvSpPr>
          <p:spPr>
            <a:xfrm>
              <a:off x="2763822" y="3266364"/>
              <a:ext cx="7065633" cy="1979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线形标注 1 6"/>
            <p:cNvSpPr/>
            <p:nvPr/>
          </p:nvSpPr>
          <p:spPr>
            <a:xfrm>
              <a:off x="9441712" y="1233377"/>
              <a:ext cx="1877070" cy="966679"/>
            </a:xfrm>
            <a:prstGeom prst="borderCallout1">
              <a:avLst>
                <a:gd name="adj1" fmla="val 18750"/>
                <a:gd name="adj2" fmla="val -8333"/>
                <a:gd name="adj3" fmla="val 197867"/>
                <a:gd name="adj4" fmla="val -648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求得的解，不满足该约束条件</a:t>
              </a:r>
            </a:p>
            <a:p>
              <a:pPr algn="ctr"/>
              <a:endParaRPr lang="zh-CN" altLang="en-US" dirty="0"/>
            </a:p>
          </p:txBody>
        </p:sp>
      </p:grpSp>
      <p:sp>
        <p:nvSpPr>
          <p:cNvPr id="6" name="椭圆 5"/>
          <p:cNvSpPr/>
          <p:nvPr/>
        </p:nvSpPr>
        <p:spPr>
          <a:xfrm>
            <a:off x="1488332" y="5466944"/>
            <a:ext cx="282102" cy="350196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654448"/>
          </a:xfrm>
        </p:spPr>
        <p:txBody>
          <a:bodyPr/>
          <a:lstStyle/>
          <a:p>
            <a:r>
              <a:rPr lang="zh-CN" altLang="en-US" sz="2400" dirty="0"/>
              <a:t>无界解：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任意一个</a:t>
            </a:r>
            <a:r>
              <a:rPr lang="zh-CN" altLang="en-US" sz="2400" dirty="0">
                <a:solidFill>
                  <a:srgbClr val="002060"/>
                </a:solidFill>
                <a:latin typeface="PingFang SC"/>
              </a:rPr>
              <a:t>大于零的非基变量的检验数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，其对应的</a:t>
            </a:r>
            <a:r>
              <a:rPr lang="en-US" altLang="zh-CN" sz="2400" dirty="0" err="1">
                <a:solidFill>
                  <a:srgbClr val="333333"/>
                </a:solidFill>
                <a:latin typeface="PingFang SC"/>
              </a:rPr>
              <a:t>a</a:t>
            </a:r>
            <a:r>
              <a:rPr lang="en-US" altLang="zh-CN" sz="2400" baseline="-25000" dirty="0" err="1">
                <a:solidFill>
                  <a:srgbClr val="333333"/>
                </a:solidFill>
                <a:latin typeface="PingFang SC"/>
              </a:rPr>
              <a:t>jk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都小于等于零</a:t>
            </a:r>
            <a:r>
              <a:rPr lang="zh-CN" altLang="en-US" b="1" dirty="0">
                <a:solidFill>
                  <a:srgbClr val="002060"/>
                </a:solidFill>
                <a:latin typeface="PingFang SC"/>
              </a:rPr>
              <a:t>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78" y="1149073"/>
            <a:ext cx="7644518" cy="515905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31193" y="1974276"/>
            <a:ext cx="2271210" cy="2246769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若</a:t>
            </a:r>
            <a:r>
              <a:rPr lang="en-US" altLang="zh-CN" sz="2000" dirty="0"/>
              <a:t>x2</a:t>
            </a:r>
            <a:r>
              <a:rPr lang="zh-CN" altLang="en-US" sz="2000" dirty="0"/>
              <a:t>增加，</a:t>
            </a:r>
            <a:r>
              <a:rPr lang="en-US" altLang="zh-CN" sz="2000" dirty="0"/>
              <a:t>x3,x5</a:t>
            </a:r>
            <a:r>
              <a:rPr lang="zh-CN" altLang="en-US" sz="2000" dirty="0"/>
              <a:t>不变（非基变量为</a:t>
            </a:r>
            <a:r>
              <a:rPr lang="en-US" altLang="zh-CN" sz="2000" dirty="0"/>
              <a:t>0</a:t>
            </a:r>
            <a:r>
              <a:rPr lang="zh-CN" altLang="en-US" sz="2000" dirty="0"/>
              <a:t>），则</a:t>
            </a:r>
            <a:r>
              <a:rPr lang="en-US" altLang="zh-CN" sz="2000" dirty="0"/>
              <a:t>z</a:t>
            </a:r>
            <a:r>
              <a:rPr lang="zh-CN" altLang="en-US" sz="2000" dirty="0"/>
              <a:t>增加，故存在无论</a:t>
            </a:r>
            <a:r>
              <a:rPr lang="en-US" altLang="zh-CN" sz="2000" dirty="0"/>
              <a:t>x2</a:t>
            </a:r>
            <a:r>
              <a:rPr lang="zh-CN" altLang="en-US" sz="2000" dirty="0"/>
              <a:t>增加多少，该约束条件仍成立，则该函数为无界解。</a:t>
            </a:r>
          </a:p>
        </p:txBody>
      </p:sp>
      <p:sp>
        <p:nvSpPr>
          <p:cNvPr id="12" name="矩形 11"/>
          <p:cNvSpPr/>
          <p:nvPr/>
        </p:nvSpPr>
        <p:spPr>
          <a:xfrm>
            <a:off x="4098181" y="4248274"/>
            <a:ext cx="638260" cy="1961076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044756" y="343487"/>
                <a:ext cx="2745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756" y="343487"/>
                <a:ext cx="2745110" cy="276999"/>
              </a:xfrm>
              <a:prstGeom prst="rect">
                <a:avLst/>
              </a:prstGeom>
              <a:blipFill>
                <a:blip r:embed="rId6"/>
                <a:stretch>
                  <a:fillRect l="-887" r="-155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871937" y="6372905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两阶段，添加人工变量</a:t>
            </a:r>
            <a:r>
              <a:rPr lang="en-US" altLang="zh-CN" dirty="0"/>
              <a:t>x4,x5,,x6)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579796" y="4394747"/>
                <a:ext cx="2969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796" y="4394747"/>
                <a:ext cx="2969787" cy="276999"/>
              </a:xfrm>
              <a:prstGeom prst="rect">
                <a:avLst/>
              </a:prstGeom>
              <a:blipFill>
                <a:blip r:embed="rId7"/>
                <a:stretch>
                  <a:fillRect r="-41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676874" y="5399706"/>
                <a:ext cx="26533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874" y="5399706"/>
                <a:ext cx="2653355" cy="276999"/>
              </a:xfrm>
              <a:prstGeom prst="rect">
                <a:avLst/>
              </a:prstGeom>
              <a:blipFill>
                <a:blip r:embed="rId8"/>
                <a:stretch>
                  <a:fillRect r="-1606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654655" y="4887663"/>
                <a:ext cx="2736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655" y="4887663"/>
                <a:ext cx="2736711" cy="276999"/>
              </a:xfrm>
              <a:prstGeom prst="rect">
                <a:avLst/>
              </a:prstGeom>
              <a:blipFill>
                <a:blip r:embed="rId9"/>
                <a:stretch>
                  <a:fillRect l="-891" r="-445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676873" y="5722871"/>
                <a:ext cx="2480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=10+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873" y="5722871"/>
                <a:ext cx="2480230" cy="276999"/>
              </a:xfrm>
              <a:prstGeom prst="rect">
                <a:avLst/>
              </a:prstGeom>
              <a:blipFill>
                <a:blip r:embed="rId10"/>
                <a:stretch>
                  <a:fillRect l="-983" r="-491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19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91209" y="718457"/>
            <a:ext cx="10515600" cy="5458506"/>
          </a:xfrm>
        </p:spPr>
        <p:txBody>
          <a:bodyPr/>
          <a:lstStyle/>
          <a:p>
            <a:r>
              <a:rPr lang="zh-CN" altLang="en-US" dirty="0"/>
              <a:t>例：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48447" y="1750713"/>
                <a:ext cx="30635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447" y="1750713"/>
                <a:ext cx="3063596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78789" y="2541920"/>
                <a:ext cx="4168128" cy="15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1+2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2≤8              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1≤16                      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2≤12                       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2≥0                    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89" y="2541920"/>
                <a:ext cx="4168128" cy="15608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3861882" y="2653618"/>
            <a:ext cx="7314508" cy="1337482"/>
            <a:chOff x="4555215" y="2519609"/>
            <a:chExt cx="8253399" cy="1337482"/>
          </a:xfrm>
        </p:grpSpPr>
        <p:sp>
          <p:nvSpPr>
            <p:cNvPr id="6" name="燕尾形箭头 5"/>
            <p:cNvSpPr/>
            <p:nvPr/>
          </p:nvSpPr>
          <p:spPr>
            <a:xfrm>
              <a:off x="4555215" y="3048000"/>
              <a:ext cx="1679376" cy="50358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标准化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6269468" y="2519609"/>
                  <a:ext cx="6539146" cy="13374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1+2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                                        =8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                  +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                      =16          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                          + 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5=12                        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5≥0                                              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468" y="2519609"/>
                  <a:ext cx="6539146" cy="133748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565913" y="1760067"/>
                <a:ext cx="59130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13" y="1760067"/>
                <a:ext cx="591302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040836" y="4757812"/>
                <a:ext cx="5035994" cy="1248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约束矩阵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36" y="4757812"/>
                <a:ext cx="5035994" cy="1248803"/>
              </a:xfrm>
              <a:prstGeom prst="rect">
                <a:avLst/>
              </a:prstGeom>
              <a:blipFill rotWithShape="0">
                <a:blip r:embed="rId6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00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11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无穷多最优解：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当所有非基变量的检验数都小于等于零，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有等于零的检验数时。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46891969"/>
                  </p:ext>
                </p:extLst>
              </p:nvPr>
            </p:nvGraphicFramePr>
            <p:xfrm>
              <a:off x="1801812" y="1567350"/>
              <a:ext cx="8713788" cy="4395788"/>
            </p:xfrm>
            <a:graphic>
              <a:graphicData uri="http://schemas.openxmlformats.org/drawingml/2006/table">
                <a:tbl>
                  <a:tblPr/>
                  <a:tblGrid>
                    <a:gridCol w="298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53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228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353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51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0512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778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31875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1                1               1                   0                     0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2                1               0                   1                     0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0                1               0                   0                     1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13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5778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0               1                   0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0                   1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0                1               0                   0                     1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563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50              0               0                   0                     0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83037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1                  0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-2                  1                     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0                 1               0                  0                     1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030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-50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46891969"/>
                  </p:ext>
                </p:extLst>
              </p:nvPr>
            </p:nvGraphicFramePr>
            <p:xfrm>
              <a:off x="1801812" y="1567350"/>
              <a:ext cx="8713788" cy="4395788"/>
            </p:xfrm>
            <a:graphic>
              <a:graphicData uri="http://schemas.openxmlformats.org/drawingml/2006/table">
                <a:tbl>
                  <a:tblPr/>
                  <a:tblGrid>
                    <a:gridCol w="298450"/>
                    <a:gridCol w="595313"/>
                    <a:gridCol w="522287"/>
                    <a:gridCol w="5353050"/>
                    <a:gridCol w="865188"/>
                    <a:gridCol w="1079500"/>
                  </a:tblGrid>
                  <a:tr h="50512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831875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1                1               1                   0                     0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2                1               0                   1                     0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0                1               0                   0                     1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7869" t="-515094" r="-657377" b="-7660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95778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0               1                   0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0                   1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0                1               0                   0                     1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7869" t="-911321" r="-657377" b="-3698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50              0               0                   0                     0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83037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1                  0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-2                  1                     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0                 1               0                  0                     1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7869" t="-1267925" r="-657377" b="-132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-50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椭圆 1"/>
          <p:cNvSpPr/>
          <p:nvPr/>
        </p:nvSpPr>
        <p:spPr>
          <a:xfrm>
            <a:off x="6698512" y="5612264"/>
            <a:ext cx="340242" cy="3508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124738" y="6003573"/>
            <a:ext cx="7752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最优解为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=50,x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=250,s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=0,s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=50,s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=0,</a:t>
            </a:r>
            <a:r>
              <a:rPr lang="zh-CN" altLang="en-US" sz="2000" dirty="0"/>
              <a:t>此线性规划的最优值为</a:t>
            </a:r>
            <a:r>
              <a:rPr lang="en-US" altLang="zh-CN" sz="2000" dirty="0"/>
              <a:t>15000</a:t>
            </a:r>
            <a:endParaRPr lang="zh-CN" altLang="en-US" sz="2000" dirty="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038754" y="1467293"/>
            <a:ext cx="0" cy="4784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5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561602"/>
                  </p:ext>
                </p:extLst>
              </p:nvPr>
            </p:nvGraphicFramePr>
            <p:xfrm>
              <a:off x="1651775" y="1364318"/>
              <a:ext cx="8661806" cy="2523490"/>
            </p:xfrm>
            <a:graphic>
              <a:graphicData uri="http://schemas.openxmlformats.org/drawingml/2006/table">
                <a:tbl>
                  <a:tblPr/>
                  <a:tblGrid>
                    <a:gridCol w="7515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67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647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987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7995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942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迭代次数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83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8106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0              -1                   1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0              -2                   1                     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2                  -1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32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2000" b="1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0             -50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561602"/>
                  </p:ext>
                </p:extLst>
              </p:nvPr>
            </p:nvGraphicFramePr>
            <p:xfrm>
              <a:off x="1651775" y="1364318"/>
              <a:ext cx="8661806" cy="2523490"/>
            </p:xfrm>
            <a:graphic>
              <a:graphicData uri="http://schemas.openxmlformats.org/drawingml/2006/table">
                <a:tbl>
                  <a:tblPr/>
                  <a:tblGrid>
                    <a:gridCol w="751576"/>
                    <a:gridCol w="566795"/>
                    <a:gridCol w="564720"/>
                    <a:gridCol w="5798760"/>
                    <a:gridCol w="979955"/>
                  </a:tblGrid>
                  <a:tr h="396240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迭代次数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1127760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0              -1                   1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0              -2                   1                     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2                  -1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6032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71505" t="-324242" r="-601075" b="-5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0             -50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 Box 32"/>
          <p:cNvSpPr txBox="1">
            <a:spLocks noChangeArrowheads="1"/>
          </p:cNvSpPr>
          <p:nvPr/>
        </p:nvSpPr>
        <p:spPr bwMode="auto">
          <a:xfrm>
            <a:off x="1888718" y="4225630"/>
            <a:ext cx="84248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        </a:t>
            </a:r>
            <a:r>
              <a:rPr lang="zh-CN" altLang="en-US" sz="2400" dirty="0"/>
              <a:t>从检验数可知此基本可行解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=100,x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=200,s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=0,s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=0,s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=50,</a:t>
            </a:r>
            <a:r>
              <a:rPr lang="zh-CN" altLang="en-US" sz="2400" dirty="0"/>
              <a:t>也有最优解</a:t>
            </a:r>
            <a:endParaRPr lang="zh-CN" altLang="el-GR" sz="2400" dirty="0"/>
          </a:p>
        </p:txBody>
      </p:sp>
    </p:spTree>
    <p:extLst>
      <p:ext uri="{BB962C8B-B14F-4D97-AF65-F5344CB8AC3E}">
        <p14:creationId xmlns:p14="http://schemas.microsoft.com/office/powerpoint/2010/main" val="84381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单纯形法的退化问题：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在单纯形法计算过程中，确定出基变量时有时存在两个以上的相同的最小比值，这样在下一次迭代中就有了一个或几个基变量等于零，这称之为退化。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28174"/>
              </p:ext>
            </p:extLst>
          </p:nvPr>
        </p:nvGraphicFramePr>
        <p:xfrm>
          <a:off x="1752268" y="2636912"/>
          <a:ext cx="3181239" cy="2288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4" name="Equation" r:id="rId3" imgW="1854000" imgH="1333440" progId="Equation.DSMT4">
                  <p:embed/>
                </p:oleObj>
              </mc:Choice>
              <mc:Fallback>
                <p:oleObj name="Equation" r:id="rId3" imgW="1854000" imgH="1333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268" y="2636912"/>
                        <a:ext cx="3181239" cy="2288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1223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51427332"/>
                  </p:ext>
                </p:extLst>
              </p:nvPr>
            </p:nvGraphicFramePr>
            <p:xfrm>
              <a:off x="1598021" y="877945"/>
              <a:ext cx="8713788" cy="4703107"/>
            </p:xfrm>
            <a:graphic>
              <a:graphicData uri="http://schemas.openxmlformats.org/drawingml/2006/table">
                <a:tbl>
                  <a:tblPr/>
                  <a:tblGrid>
                    <a:gridCol w="298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53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228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353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51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34988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Vb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17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0               3/2                    0                     0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8106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-1               0                     1                     0                    0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2                0               1                     0                     1                    0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1                1               1                     0                     0                    1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4168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3/2                  0                     0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01441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-1               0                     1                     0                    0         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1                   -2                     1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2                1                   -1                     0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4657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2               3/2                  -2                     0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879475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1/2                 0                     1/2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- 1                    1/2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1                     -1 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2/(1/2)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0/(1/2)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0936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1/2                   0                    -1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51427332"/>
                  </p:ext>
                </p:extLst>
              </p:nvPr>
            </p:nvGraphicFramePr>
            <p:xfrm>
              <a:off x="1598021" y="877945"/>
              <a:ext cx="8713788" cy="4703107"/>
            </p:xfrm>
            <a:graphic>
              <a:graphicData uri="http://schemas.openxmlformats.org/drawingml/2006/table">
                <a:tbl>
                  <a:tblPr/>
                  <a:tblGrid>
                    <a:gridCol w="298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53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228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353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51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34988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Vb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kumimoji="1" lang="en-US" altLang="zh-CN" sz="1400" b="1" i="0" u="none" strike="noStrike" cap="none" normalizeH="0" baseline="-18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17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0               3/2                    0                     0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8106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  <a:endParaRPr kumimoji="1" lang="en-US" altLang="zh-CN" sz="1400" b="1" i="0" u="none" strike="noStrike" cap="none" normalizeH="0" baseline="-18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kumimoji="1" lang="en-US" altLang="zh-CN" sz="1400" b="1" i="0" u="none" strike="noStrike" cap="none" normalizeH="0" baseline="-18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-1               0                     1                     0                    0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2                0               1                     0                     1                    0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1                1               1                     0                     0                    1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4168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8415" t="-514286" r="-657377" b="-77857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3/2                  0                     0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01441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</a:t>
                          </a:r>
                          <a:endParaRPr kumimoji="1" lang="en-US" altLang="zh-CN" sz="1400" b="1" i="0" u="none" strike="noStrike" cap="none" normalizeH="0" baseline="-18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kumimoji="1" lang="en-US" altLang="zh-CN" sz="1400" b="1" i="0" u="none" strike="noStrike" cap="none" normalizeH="0" baseline="-18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-1               0                     1                     0                    0         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1                   -2                     1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2                1                   -1                     0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8415" t="-982692" r="-657377" b="-4173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2               3/2                  -2                     0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879475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kumimoji="1" lang="en-US" altLang="zh-CN" sz="1400" b="1" i="0" u="none" strike="noStrike" cap="none" normalizeH="0" baseline="-18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1/2                 0                     1/2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- 1                    1/2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1                     -1 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2/(1/2)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0/(1/2)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0936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8415" t="-1056716" r="-657377" b="-74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1/2                   0                    -1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/>
          <p:cNvGrpSpPr/>
          <p:nvPr/>
        </p:nvGrpSpPr>
        <p:grpSpPr>
          <a:xfrm>
            <a:off x="9260959" y="1201479"/>
            <a:ext cx="2296632" cy="1052623"/>
            <a:chOff x="9260959" y="1052623"/>
            <a:chExt cx="2296632" cy="1052623"/>
          </a:xfrm>
        </p:grpSpPr>
        <p:sp>
          <p:nvSpPr>
            <p:cNvPr id="5" name="矩形 4"/>
            <p:cNvSpPr/>
            <p:nvPr/>
          </p:nvSpPr>
          <p:spPr>
            <a:xfrm>
              <a:off x="9260959" y="1584251"/>
              <a:ext cx="372140" cy="520995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形标注 5"/>
            <p:cNvSpPr/>
            <p:nvPr/>
          </p:nvSpPr>
          <p:spPr>
            <a:xfrm>
              <a:off x="10515600" y="1052623"/>
              <a:ext cx="1041991" cy="701749"/>
            </a:xfrm>
            <a:prstGeom prst="wedgeEllipseCallout">
              <a:avLst>
                <a:gd name="adj1" fmla="val -132799"/>
                <a:gd name="adj2" fmla="val 605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相同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749809" y="5657671"/>
            <a:ext cx="11064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0</a:t>
            </a:r>
            <a:r>
              <a:rPr lang="zh-CN" altLang="en-US" dirty="0"/>
              <a:t>次迭代中，由于比值</a:t>
            </a:r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r>
              <a:rPr lang="en-US" altLang="zh-CN" dirty="0"/>
              <a:t>/a</a:t>
            </a:r>
            <a:r>
              <a:rPr lang="en-US" altLang="zh-CN" baseline="-25000" dirty="0"/>
              <a:t>11</a:t>
            </a:r>
            <a:r>
              <a:rPr lang="en-US" altLang="zh-CN" dirty="0"/>
              <a:t>=b</a:t>
            </a:r>
            <a:r>
              <a:rPr lang="en-US" altLang="zh-CN" baseline="-25000" dirty="0"/>
              <a:t>2</a:t>
            </a:r>
            <a:r>
              <a:rPr lang="en-US" altLang="zh-CN" dirty="0"/>
              <a:t>/a</a:t>
            </a:r>
            <a:r>
              <a:rPr lang="en-US" altLang="zh-CN" baseline="-25000" dirty="0"/>
              <a:t>21</a:t>
            </a:r>
            <a:r>
              <a:rPr lang="en-US" altLang="zh-CN" dirty="0"/>
              <a:t>=2</a:t>
            </a:r>
            <a:r>
              <a:rPr lang="zh-CN" altLang="en-US" dirty="0"/>
              <a:t>为最小比值，导致在第</a:t>
            </a:r>
            <a:r>
              <a:rPr lang="en-US" altLang="zh-CN" dirty="0"/>
              <a:t>1</a:t>
            </a:r>
            <a:r>
              <a:rPr lang="zh-CN" altLang="en-US" dirty="0"/>
              <a:t>次迭代中出现了退化，从而导致第</a:t>
            </a:r>
            <a:r>
              <a:rPr lang="en-US" altLang="zh-CN" dirty="0"/>
              <a:t>2</a:t>
            </a:r>
            <a:r>
              <a:rPr lang="zh-CN" altLang="en-US" dirty="0"/>
              <a:t>次迭代所取得的目标函数值并没有得到改善，仍然与第</a:t>
            </a:r>
            <a:r>
              <a:rPr lang="en-US" altLang="zh-CN" dirty="0"/>
              <a:t>1</a:t>
            </a:r>
            <a:r>
              <a:rPr lang="zh-CN" altLang="en-US" dirty="0"/>
              <a:t>次迭代的一样都等于</a:t>
            </a:r>
            <a:r>
              <a:rPr lang="en-US" altLang="zh-CN" dirty="0"/>
              <a:t>4</a:t>
            </a:r>
            <a:r>
              <a:rPr lang="zh-CN" altLang="en-US" dirty="0"/>
              <a:t>。像这样继续迭代而得不到目标函数的改善，减低了单纯形算法的效率，但一般来说还是可以得到最优解的。</a:t>
            </a:r>
          </a:p>
        </p:txBody>
      </p:sp>
    </p:spTree>
    <p:extLst>
      <p:ext uri="{BB962C8B-B14F-4D97-AF65-F5344CB8AC3E}">
        <p14:creationId xmlns:p14="http://schemas.microsoft.com/office/powerpoint/2010/main" val="95015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46455404"/>
                  </p:ext>
                </p:extLst>
              </p:nvPr>
            </p:nvGraphicFramePr>
            <p:xfrm>
              <a:off x="1207755" y="916874"/>
              <a:ext cx="9755900" cy="3826674"/>
            </p:xfrm>
            <a:graphic>
              <a:graphicData uri="http://schemas.openxmlformats.org/drawingml/2006/table">
                <a:tbl>
                  <a:tblPr/>
                  <a:tblGrid>
                    <a:gridCol w="3341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65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47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393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253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0860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00328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迭代次数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6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kumimoji="1" lang="en-US" altLang="zh-CN" sz="16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999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 0               3/2                    0                     0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200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-1               0                       1                     0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2               1                     - 2                     1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  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-1                 1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93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6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-1               0                       1                  -3/2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200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-1               0                      0                      1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2               1                      0                     -1                  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 1                     -1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639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6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-1               0                      0                   -1/2                -1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46455404"/>
                  </p:ext>
                </p:extLst>
              </p:nvPr>
            </p:nvGraphicFramePr>
            <p:xfrm>
              <a:off x="1207755" y="916874"/>
              <a:ext cx="9755900" cy="3826674"/>
            </p:xfrm>
            <a:graphic>
              <a:graphicData uri="http://schemas.openxmlformats.org/drawingml/2006/table">
                <a:tbl>
                  <a:tblPr/>
                  <a:tblGrid>
                    <a:gridCol w="3341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65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47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393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253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0860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00328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迭代次数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6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kumimoji="1" lang="en-US" altLang="zh-CN" sz="1600" b="1" i="0" u="none" strike="noStrike" cap="none" normalizeH="0" baseline="-18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647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 0               3/2                    0                     0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2049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kumimoji="1" lang="en-US" altLang="zh-CN" sz="1600" b="1" i="0" u="none" strike="noStrike" cap="none" normalizeH="0" baseline="-18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-1               0                       1                     0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2               1                     - 2                     1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  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-1                 1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90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9268" t="-568966" r="-656585" b="-4275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-1               0                       1                  -3/2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2049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endParaRPr kumimoji="1" lang="en-US" altLang="zh-CN" sz="1600" b="1" i="0" u="none" strike="noStrike" cap="none" normalizeH="0" baseline="-1800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-1               0                      0                      1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2               1                      0                     -1                  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 1                     -1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639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9268" t="-579570" r="-656585" b="-430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-1               0                      0                   -1/2                -1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858455" y="5090923"/>
            <a:ext cx="2983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</a:rPr>
              <a:t>当</a:t>
            </a:r>
            <a:r>
              <a:rPr lang="en-US" altLang="zh-CN" b="1">
                <a:latin typeface="宋体" panose="02010600030101010101" pitchFamily="2" charset="-122"/>
              </a:rPr>
              <a:t>x=(2,0,2)</a:t>
            </a:r>
            <a:r>
              <a:rPr lang="en-US" altLang="zh-CN" b="1" baseline="30000">
                <a:latin typeface="宋体" panose="02010600030101010101" pitchFamily="2" charset="-122"/>
              </a:rPr>
              <a:t>T</a:t>
            </a:r>
            <a:r>
              <a:rPr lang="en-US" altLang="zh-CN" b="1" dirty="0">
                <a:latin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</a:rPr>
              <a:t>其最优值为</a:t>
            </a:r>
            <a:r>
              <a:rPr lang="en-US" altLang="zh-CN" b="1" dirty="0">
                <a:latin typeface="宋体" panose="02010600030101010101" pitchFamily="2" charset="-122"/>
              </a:rPr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15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为了避免退化问题造成的反复循环，在选出基和入基变量时，一般遵循以下两个规则：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矩形 3"/>
          <p:cNvSpPr/>
          <p:nvPr/>
        </p:nvSpPr>
        <p:spPr>
          <a:xfrm>
            <a:off x="1564119" y="2458140"/>
            <a:ext cx="8839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</a:rPr>
              <a:t>）在所有检验数大于零且相同的非基变量中，选一个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下标最小</a:t>
            </a:r>
            <a:r>
              <a:rPr lang="zh-CN" altLang="en-US" sz="2400" dirty="0">
                <a:latin typeface="宋体" panose="02010600030101010101" pitchFamily="2" charset="-122"/>
              </a:rPr>
              <a:t>的作为入基变量。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</a:rPr>
              <a:t>）在存在两个和两个以上相同的最小比值时，选一个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下标最小</a:t>
            </a:r>
            <a:r>
              <a:rPr lang="zh-CN" altLang="en-US" sz="2400" dirty="0">
                <a:latin typeface="宋体" panose="02010600030101010101" pitchFamily="2" charset="-122"/>
              </a:rPr>
              <a:t>的基变量为出基变量。</a:t>
            </a:r>
          </a:p>
        </p:txBody>
      </p:sp>
    </p:spTree>
    <p:extLst>
      <p:ext uri="{BB962C8B-B14F-4D97-AF65-F5344CB8AC3E}">
        <p14:creationId xmlns:p14="http://schemas.microsoft.com/office/powerpoint/2010/main" val="37529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本章内容小结：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线性规划问题数学模型的标准形式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线性规划问题解决方法及最优解的判定：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解决方法：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单纯形表法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大</a:t>
            </a:r>
            <a:r>
              <a:rPr lang="en-US" altLang="zh-CN" dirty="0"/>
              <a:t>M</a:t>
            </a:r>
            <a:r>
              <a:rPr lang="zh-CN" altLang="en-US" dirty="0"/>
              <a:t>法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两阶段法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解的判定：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无最优解：无基本可行解；无界解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有最优解：唯一最优解；无穷最优解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600404" y="3841496"/>
            <a:ext cx="3314792" cy="590309"/>
            <a:chOff x="3391382" y="3447710"/>
            <a:chExt cx="3314792" cy="590309"/>
          </a:xfrm>
        </p:grpSpPr>
        <p:sp>
          <p:nvSpPr>
            <p:cNvPr id="4" name="右大括号 3"/>
            <p:cNvSpPr/>
            <p:nvPr/>
          </p:nvSpPr>
          <p:spPr>
            <a:xfrm>
              <a:off x="3391382" y="3447710"/>
              <a:ext cx="636608" cy="59030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213184" y="3558198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系数矩阵中无单位矩阵</a:t>
              </a:r>
            </a:p>
          </p:txBody>
        </p:sp>
      </p:grpSp>
      <p:graphicFrame>
        <p:nvGraphicFramePr>
          <p:cNvPr id="7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486452"/>
              </p:ext>
            </p:extLst>
          </p:nvPr>
        </p:nvGraphicFramePr>
        <p:xfrm>
          <a:off x="7108825" y="1087438"/>
          <a:ext cx="4241800" cy="290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4" name="公式" r:id="rId3" imgW="1523880" imgH="1104840" progId="Equation.3">
                  <p:embed/>
                </p:oleObj>
              </mc:Choice>
              <mc:Fallback>
                <p:oleObj name="公式" r:id="rId3" imgW="1523880" imgH="1104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8825" y="1087438"/>
                        <a:ext cx="4241800" cy="290036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10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课后作业：</a:t>
            </a:r>
            <a:endParaRPr lang="en-US" altLang="zh-CN" dirty="0"/>
          </a:p>
          <a:p>
            <a:pPr marL="0" indent="0">
              <a:buNone/>
            </a:pPr>
            <a:r>
              <a:rPr lang="zh-CN" altLang="ru-RU" dirty="0"/>
              <a:t>用单纯形法求解</a:t>
            </a:r>
            <a:r>
              <a:rPr lang="zh-CN" altLang="en-US" dirty="0"/>
              <a:t>下面线性规划问题（具体解决方法自选）</a:t>
            </a:r>
            <a:endParaRPr lang="zh-CN" altLang="ru-RU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6" name="Rectangle 285"/>
          <p:cNvSpPr txBox="1">
            <a:spLocks noChangeArrowheads="1"/>
          </p:cNvSpPr>
          <p:nvPr/>
        </p:nvSpPr>
        <p:spPr>
          <a:xfrm>
            <a:off x="935831" y="1123951"/>
            <a:ext cx="8135938" cy="503237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ru-RU" dirty="0"/>
          </a:p>
        </p:txBody>
      </p:sp>
      <p:graphicFrame>
        <p:nvGraphicFramePr>
          <p:cNvPr id="7" name="Object 2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352545"/>
              </p:ext>
            </p:extLst>
          </p:nvPr>
        </p:nvGraphicFramePr>
        <p:xfrm>
          <a:off x="2936875" y="1976438"/>
          <a:ext cx="3386138" cy="205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1" name="公式" r:id="rId3" imgW="1523880" imgH="927000" progId="Equation.3">
                  <p:embed/>
                </p:oleObj>
              </mc:Choice>
              <mc:Fallback>
                <p:oleObj name="公式" r:id="rId3" imgW="15238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5" y="1976438"/>
                        <a:ext cx="3386138" cy="205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51021"/>
              </p:ext>
            </p:extLst>
          </p:nvPr>
        </p:nvGraphicFramePr>
        <p:xfrm>
          <a:off x="3063875" y="4224338"/>
          <a:ext cx="3132138" cy="183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2" name="公式" r:id="rId5" imgW="1409400" imgH="825480" progId="Equation.3">
                  <p:embed/>
                </p:oleObj>
              </mc:Choice>
              <mc:Fallback>
                <p:oleObj name="公式" r:id="rId5" imgW="140940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4224338"/>
                        <a:ext cx="3132138" cy="183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935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单纯形法的迭代原理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66850" y="1294682"/>
            <a:ext cx="92583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、选择初始基，确定初始基本可行解</a:t>
            </a:r>
          </a:p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观察法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——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观察系数矩阵中是否含有现成的单位阵？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75805" y="2580170"/>
            <a:ext cx="7893626" cy="1889493"/>
            <a:chOff x="1570701" y="3284363"/>
            <a:chExt cx="7893626" cy="1889493"/>
          </a:xfrm>
        </p:grpSpPr>
        <p:sp>
          <p:nvSpPr>
            <p:cNvPr id="5" name="矩形 4"/>
            <p:cNvSpPr/>
            <p:nvPr/>
          </p:nvSpPr>
          <p:spPr>
            <a:xfrm>
              <a:off x="1570701" y="4047394"/>
              <a:ext cx="7893626" cy="1126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将新增的松弛变量作为初始基变量，对应的系数列向量构成单位阵；</a:t>
              </a:r>
            </a:p>
          </p:txBody>
        </p:sp>
        <p:sp>
          <p:nvSpPr>
            <p:cNvPr id="6" name="下箭头 5"/>
            <p:cNvSpPr/>
            <p:nvPr/>
          </p:nvSpPr>
          <p:spPr>
            <a:xfrm>
              <a:off x="4355224" y="3284363"/>
              <a:ext cx="509155" cy="67540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675805" y="4664470"/>
                <a:ext cx="205024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805" y="4664470"/>
                <a:ext cx="2050241" cy="976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049829" y="4664470"/>
                <a:ext cx="1354538" cy="976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29" y="4664470"/>
                <a:ext cx="1354538" cy="9766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869826" y="4772790"/>
                <a:ext cx="4383251" cy="662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400" b="0" dirty="0"/>
                  <a:t>初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始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基本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可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解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：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 baseline="-2500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826" y="4772790"/>
                <a:ext cx="4383251" cy="662297"/>
              </a:xfrm>
              <a:prstGeom prst="rect">
                <a:avLst/>
              </a:prstGeom>
              <a:blipFill rotWithShape="0">
                <a:blip r:embed="rId4"/>
                <a:stretch>
                  <a:fillRect l="-4312" b="-1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466850" y="5697554"/>
            <a:ext cx="946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初始基本可行解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(0,0,8,16,12)</a:t>
            </a:r>
            <a:r>
              <a:rPr kumimoji="1" lang="en-US" altLang="zh-CN" sz="28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相应的目标函数值为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max z=0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08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utoUpdateAnimBg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2.</a:t>
            </a: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判断当前解是否是最优解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66850" y="1294682"/>
            <a:ext cx="9258300" cy="2056644"/>
            <a:chOff x="1466850" y="1294682"/>
            <a:chExt cx="9258300" cy="2056644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1466850" y="1294682"/>
              <a:ext cx="92583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latin typeface="Times New Roman" pitchFamily="18" charset="0"/>
                  <a:cs typeface="Times New Roman" pitchFamily="18" charset="0"/>
                </a:rPr>
                <a:t> 将基变量用非基变量表示：</a:t>
              </a:r>
              <a:endPara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2360167" y="2013844"/>
                  <a:ext cx="5795265" cy="13374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3=8−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4=16−4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1        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5=12−4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167" y="2013844"/>
                  <a:ext cx="5795265" cy="13374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1356490" y="3200427"/>
            <a:ext cx="9258300" cy="1002522"/>
            <a:chOff x="1356491" y="3547268"/>
            <a:chExt cx="9258300" cy="1002522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56491" y="3547268"/>
              <a:ext cx="92583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latin typeface="Times New Roman" pitchFamily="18" charset="0"/>
                  <a:cs typeface="Times New Roman" pitchFamily="18" charset="0"/>
                </a:rPr>
                <a:t> 将非基变量表示目标函数</a:t>
              </a:r>
              <a:r>
                <a:rPr kumimoji="1" lang="en-US" altLang="zh-CN" sz="2800" b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1" lang="zh-CN" altLang="en-US" sz="2800" b="1" dirty="0">
                  <a:latin typeface="Times New Roman" pitchFamily="18" charset="0"/>
                  <a:cs typeface="Times New Roman" pitchFamily="18" charset="0"/>
                </a:rPr>
                <a:t>：</a:t>
              </a:r>
              <a:endPara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583573" y="4088125"/>
                  <a:ext cx="24020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3573" y="4088125"/>
                  <a:ext cx="240206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187669" y="4381254"/>
            <a:ext cx="1002321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从数学角度看，目标函数中非基变量</a:t>
            </a:r>
            <a:r>
              <a:rPr kumimoji="1" lang="en-US" altLang="zh-CN" sz="2800" b="1" dirty="0">
                <a:latin typeface="Times New Roman" pitchFamily="18" charset="0"/>
                <a:cs typeface="Times New Roman" pitchFamily="18" charset="0"/>
              </a:rPr>
              <a:t>x1,x2</a:t>
            </a: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的系数为正数，若让其中一个非基变量取值从零增加，相应目标函数值也将增加。</a:t>
            </a:r>
            <a:endParaRPr kumimoji="1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187669" y="5309080"/>
            <a:ext cx="10023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因此，当前基本可行解不是最优解</a:t>
            </a: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。</a:t>
            </a:r>
            <a:endParaRPr kumimoji="1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83706" y="1935240"/>
            <a:ext cx="4049374" cy="2246769"/>
          </a:xfrm>
          <a:prstGeom prst="rect">
            <a:avLst/>
          </a:prstGeom>
          <a:solidFill>
            <a:srgbClr val="FFFF0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/>
              <a:t>当目标函数中所有非基变量系数小于等于</a:t>
            </a:r>
            <a:r>
              <a:rPr lang="en-US" altLang="zh-CN" sz="2800" dirty="0"/>
              <a:t>0</a:t>
            </a:r>
            <a:r>
              <a:rPr lang="zh-CN" altLang="en-US" sz="2800" dirty="0"/>
              <a:t>时，才是最优解。</a:t>
            </a:r>
            <a:endParaRPr lang="en-US" altLang="zh-CN" sz="2800" dirty="0"/>
          </a:p>
          <a:p>
            <a:r>
              <a:rPr lang="zh-CN" altLang="en-US" sz="2800" dirty="0"/>
              <a:t>若某一非基变量系数等于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，有无穷多个最优解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222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600"/>
              </a:lnSpc>
            </a:pPr>
            <a:r>
              <a:rPr lang="zh-CN" altLang="en-US" b="1" dirty="0"/>
              <a:t>解的改进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寻找一个更好的基本可行解</a:t>
            </a:r>
            <a:r>
              <a:rPr lang="en-US" altLang="zh-CN" dirty="0"/>
              <a:t>)</a:t>
            </a:r>
          </a:p>
          <a:p>
            <a:pPr lvl="1">
              <a:lnSpc>
                <a:spcPts val="4600"/>
              </a:lnSpc>
            </a:pPr>
            <a:r>
              <a:rPr lang="zh-CN" altLang="en-US" sz="2800" b="1" dirty="0"/>
              <a:t>面对三个问题：</a:t>
            </a:r>
            <a:endParaRPr lang="en-US" altLang="zh-CN" sz="2800" b="1" dirty="0"/>
          </a:p>
          <a:p>
            <a:pPr lvl="1">
              <a:lnSpc>
                <a:spcPts val="4600"/>
              </a:lnSpc>
            </a:pPr>
            <a:r>
              <a:rPr lang="zh-CN" altLang="en-US" sz="2800" dirty="0"/>
              <a:t>进基变量的选择</a:t>
            </a:r>
            <a:endParaRPr lang="en-US" altLang="zh-CN" sz="2800" dirty="0"/>
          </a:p>
          <a:p>
            <a:pPr lvl="1">
              <a:lnSpc>
                <a:spcPts val="4600"/>
              </a:lnSpc>
            </a:pPr>
            <a:r>
              <a:rPr lang="zh-CN" altLang="en-US" sz="2800" dirty="0"/>
              <a:t>进基变量的取值</a:t>
            </a:r>
            <a:endParaRPr lang="en-US" altLang="zh-CN" sz="2800" dirty="0"/>
          </a:p>
          <a:p>
            <a:pPr lvl="1">
              <a:lnSpc>
                <a:spcPts val="4600"/>
              </a:lnSpc>
            </a:pPr>
            <a:r>
              <a:rPr lang="zh-CN" altLang="en-US" sz="2800" dirty="0"/>
              <a:t>离基变量的选择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866913" y="2618160"/>
                <a:ext cx="24581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913" y="2618160"/>
                <a:ext cx="2458173" cy="461665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线形标注 1 7"/>
          <p:cNvSpPr/>
          <p:nvPr/>
        </p:nvSpPr>
        <p:spPr>
          <a:xfrm>
            <a:off x="7485829" y="2169959"/>
            <a:ext cx="1555531" cy="493986"/>
          </a:xfrm>
          <a:prstGeom prst="borderCallout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X2</a:t>
            </a:r>
            <a:r>
              <a:rPr lang="zh-CN" altLang="en-US" dirty="0">
                <a:solidFill>
                  <a:schemeClr val="tx1"/>
                </a:solidFill>
              </a:rPr>
              <a:t>的贡献大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65552" y="3160351"/>
            <a:ext cx="7108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让</a:t>
            </a:r>
            <a:r>
              <a:rPr lang="en-US" altLang="zh-CN" sz="2400" dirty="0"/>
              <a:t>x2</a:t>
            </a:r>
            <a:r>
              <a:rPr lang="zh-CN" altLang="en-US" sz="2400" dirty="0"/>
              <a:t>的取值从</a:t>
            </a:r>
            <a:r>
              <a:rPr lang="en-US" altLang="zh-CN" sz="2400" dirty="0"/>
              <a:t>0</a:t>
            </a:r>
            <a:r>
              <a:rPr lang="zh-CN" altLang="en-US" sz="2400" dirty="0"/>
              <a:t>变成正值，故</a:t>
            </a:r>
            <a:r>
              <a:rPr lang="en-US" altLang="zh-CN" sz="2400" dirty="0"/>
              <a:t>x2</a:t>
            </a:r>
            <a:r>
              <a:rPr lang="zh-CN" altLang="en-US" sz="2400" dirty="0"/>
              <a:t>从非基变量转为基变量，称为</a:t>
            </a:r>
            <a:r>
              <a:rPr lang="zh-CN" altLang="en-US" sz="2400" b="1" dirty="0">
                <a:solidFill>
                  <a:srgbClr val="002060"/>
                </a:solidFill>
              </a:rPr>
              <a:t>进基变量</a:t>
            </a:r>
            <a:r>
              <a:rPr lang="zh-CN" altLang="en-US" sz="2400" dirty="0"/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194893" y="4071874"/>
            <a:ext cx="7346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在本例中，任一个基本可行解中只能有</a:t>
            </a:r>
            <a:r>
              <a:rPr lang="en-US" altLang="zh-CN" sz="2400" dirty="0"/>
              <a:t>3</a:t>
            </a:r>
            <a:r>
              <a:rPr lang="zh-CN" altLang="en-US" sz="2400" dirty="0"/>
              <a:t>个基变量，因此原来三个基变量中选一个离开基变量，称为</a:t>
            </a:r>
            <a:r>
              <a:rPr lang="zh-CN" altLang="en-US" sz="2400" b="1" dirty="0">
                <a:solidFill>
                  <a:srgbClr val="002060"/>
                </a:solidFill>
              </a:rPr>
              <a:t>离基变量</a:t>
            </a:r>
            <a:r>
              <a:rPr lang="zh-CN" altLang="en-US" sz="2400" dirty="0"/>
              <a:t>。</a:t>
            </a:r>
          </a:p>
        </p:txBody>
      </p:sp>
      <p:sp>
        <p:nvSpPr>
          <p:cNvPr id="12" name="云形标注 11"/>
          <p:cNvSpPr/>
          <p:nvPr/>
        </p:nvSpPr>
        <p:spPr>
          <a:xfrm>
            <a:off x="6274631" y="5268850"/>
            <a:ext cx="3560034" cy="933560"/>
          </a:xfrm>
          <a:prstGeom prst="cloud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</a:rPr>
              <a:t>谁离开？</a:t>
            </a:r>
          </a:p>
        </p:txBody>
      </p:sp>
      <p:sp>
        <p:nvSpPr>
          <p:cNvPr id="13" name="线形标注 1 12"/>
          <p:cNvSpPr/>
          <p:nvPr/>
        </p:nvSpPr>
        <p:spPr>
          <a:xfrm>
            <a:off x="5608811" y="1272414"/>
            <a:ext cx="3432549" cy="523220"/>
          </a:xfrm>
          <a:prstGeom prst="borderCallout1">
            <a:avLst>
              <a:gd name="adj1" fmla="val 94977"/>
              <a:gd name="adj2" fmla="val 48555"/>
              <a:gd name="adj3" fmla="val 263213"/>
              <a:gd name="adj4" fmla="val 12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这里的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为检验数，选择检验数最大的为进基变量</a:t>
            </a:r>
          </a:p>
        </p:txBody>
      </p:sp>
    </p:spTree>
    <p:extLst>
      <p:ext uri="{BB962C8B-B14F-4D97-AF65-F5344CB8AC3E}">
        <p14:creationId xmlns:p14="http://schemas.microsoft.com/office/powerpoint/2010/main" val="145210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/>
      <p:bldP spid="11" grpId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解的改进</a:t>
            </a:r>
            <a:r>
              <a:rPr lang="en-US" altLang="zh-CN" dirty="0"/>
              <a:t>(</a:t>
            </a:r>
            <a:r>
              <a:rPr lang="zh-CN" altLang="en-US" dirty="0"/>
              <a:t>寻找一个更好的基本可行解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330589" y="4631543"/>
            <a:ext cx="1002321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kumimoji="1" lang="en-US" altLang="zh-C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x2</a:t>
            </a:r>
            <a:r>
              <a:rPr kumimoji="1" lang="zh-CN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从零开始增加，直到使</a:t>
            </a:r>
            <a:r>
              <a:rPr kumimoji="1" lang="en-US" altLang="zh-C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x3,x4,x5</a:t>
            </a:r>
            <a:r>
              <a:rPr kumimoji="1" lang="zh-CN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取值减少到零时停止，第一个变为零的基变量为离基变量</a:t>
            </a: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。</a:t>
            </a:r>
            <a:r>
              <a:rPr kumimoji="1" lang="en-US" altLang="zh-CN" sz="2800" b="1" dirty="0">
                <a:latin typeface="Times New Roman" pitchFamily="18" charset="0"/>
                <a:cs typeface="Times New Roman" pitchFamily="18" charset="0"/>
              </a:rPr>
              <a:t>Min(8/2,12/4)=3</a:t>
            </a:r>
            <a:endParaRPr kumimoji="1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1" name="云形标注 10"/>
          <p:cNvSpPr/>
          <p:nvPr/>
        </p:nvSpPr>
        <p:spPr>
          <a:xfrm>
            <a:off x="1550258" y="2546956"/>
            <a:ext cx="1866525" cy="1389433"/>
          </a:xfrm>
          <a:prstGeom prst="cloudCallout">
            <a:avLst>
              <a:gd name="adj1" fmla="val 103544"/>
              <a:gd name="adj2" fmla="val 975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</a:rPr>
              <a:t>X5</a:t>
            </a:r>
            <a:r>
              <a:rPr lang="zh-CN" altLang="en-US" sz="2800" b="1" dirty="0">
                <a:solidFill>
                  <a:srgbClr val="002060"/>
                </a:solidFill>
              </a:rPr>
              <a:t>为离基变量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791409" y="2585848"/>
                <a:ext cx="5795265" cy="1337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3=8−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1−2</m:t>
                                  </m:r>
                                  <m: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4=16−4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1        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5=12−4</m:t>
                                  </m:r>
                                  <m:r>
                                    <a:rPr lang="en-US" altLang="zh-C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/>
                              </m:mr>
                            </m: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409" y="2585848"/>
                <a:ext cx="5795265" cy="1337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916846" y="1336938"/>
            <a:ext cx="3621504" cy="630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ts val="46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离基变量的选择</a:t>
            </a:r>
          </a:p>
        </p:txBody>
      </p:sp>
    </p:spTree>
    <p:extLst>
      <p:ext uri="{BB962C8B-B14F-4D97-AF65-F5344CB8AC3E}">
        <p14:creationId xmlns:p14="http://schemas.microsoft.com/office/powerpoint/2010/main" val="368220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基变量：</a:t>
            </a:r>
            <a:r>
              <a:rPr lang="en-US" altLang="zh-CN" dirty="0"/>
              <a:t>x2,x3,x4,</a:t>
            </a:r>
            <a:r>
              <a:rPr lang="zh-CN" altLang="en-US" dirty="0"/>
              <a:t>非基变量：</a:t>
            </a:r>
            <a:r>
              <a:rPr lang="en-US" altLang="zh-CN" dirty="0"/>
              <a:t>x1,x5</a:t>
            </a:r>
          </a:p>
          <a:p>
            <a:r>
              <a:rPr lang="zh-CN" altLang="en-US" dirty="0"/>
              <a:t>基变量由非基变量表示：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目标函数由</a:t>
            </a:r>
            <a:r>
              <a:rPr lang="zh-CN" altLang="en-US" b="1" dirty="0"/>
              <a:t>非基变量</a:t>
            </a:r>
            <a:r>
              <a:rPr lang="zh-CN" altLang="en-US" dirty="0"/>
              <a:t>表示：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469937" y="1535793"/>
                <a:ext cx="5795265" cy="2113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3=2−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4=16−4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2=3−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/>
                              </m:mr>
                            </m: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37" y="1535793"/>
                <a:ext cx="5795265" cy="21134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330589" y="3186100"/>
            <a:ext cx="10023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新的基本可行解</a:t>
            </a:r>
            <a:r>
              <a:rPr kumimoji="1" lang="en-US" altLang="zh-CN" sz="28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1" lang="en-US" altLang="zh-CN" sz="2800" b="1" baseline="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800" b="1" dirty="0">
                <a:latin typeface="Times New Roman" pitchFamily="18" charset="0"/>
                <a:cs typeface="Times New Roman" pitchFamily="18" charset="0"/>
              </a:rPr>
              <a:t>=(0,3,8,16,0)</a:t>
            </a:r>
            <a:r>
              <a:rPr kumimoji="1" lang="en-US" altLang="zh-CN" sz="2800" b="1" baseline="30000" dirty="0">
                <a:latin typeface="Times New Roman" pitchFamily="18" charset="0"/>
                <a:cs typeface="Times New Roman" pitchFamily="18" charset="0"/>
              </a:rPr>
              <a:t>T</a:t>
            </a:r>
            <a:endParaRPr kumimoji="1" lang="zh-CN" altLang="en-US" sz="2800" b="1" baseline="30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11279" y="4304058"/>
                <a:ext cx="2655920" cy="1041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=9+2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/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79" y="4304058"/>
                <a:ext cx="2655920" cy="10415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爆炸形 2 6"/>
          <p:cNvSpPr/>
          <p:nvPr/>
        </p:nvSpPr>
        <p:spPr>
          <a:xfrm>
            <a:off x="6342194" y="4213462"/>
            <a:ext cx="2584174" cy="1749287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不是最优解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7265202" y="3186100"/>
            <a:ext cx="2137458" cy="523220"/>
          </a:xfrm>
          <a:prstGeom prst="borderCallout1">
            <a:avLst>
              <a:gd name="adj1" fmla="val 18750"/>
              <a:gd name="adj2" fmla="val -8333"/>
              <a:gd name="adj3" fmla="val 229747"/>
              <a:gd name="adj4" fmla="val -84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检验数</a:t>
            </a:r>
          </a:p>
        </p:txBody>
      </p:sp>
    </p:spTree>
    <p:extLst>
      <p:ext uri="{BB962C8B-B14F-4D97-AF65-F5344CB8AC3E}">
        <p14:creationId xmlns:p14="http://schemas.microsoft.com/office/powerpoint/2010/main" val="35963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4" grpId="0"/>
      <p:bldP spid="6" grpId="0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7570" y="718457"/>
            <a:ext cx="10515600" cy="5602830"/>
          </a:xfrm>
        </p:spPr>
        <p:txBody>
          <a:bodyPr>
            <a:normAutofit/>
          </a:bodyPr>
          <a:lstStyle/>
          <a:p>
            <a:r>
              <a:rPr lang="zh-CN" altLang="en-US" dirty="0"/>
              <a:t>继续对解进行改进：选</a:t>
            </a:r>
            <a:r>
              <a:rPr lang="en-US" altLang="zh-CN" dirty="0"/>
              <a:t>x1</a:t>
            </a:r>
            <a:r>
              <a:rPr lang="zh-CN" altLang="en-US" dirty="0"/>
              <a:t>为进基变量，则</a:t>
            </a:r>
            <a:r>
              <a:rPr lang="en-US" altLang="zh-CN" dirty="0"/>
              <a:t>x3</a:t>
            </a:r>
            <a:r>
              <a:rPr lang="zh-CN" altLang="en-US" dirty="0"/>
              <a:t>为离基变量。故基变量更新为：</a:t>
            </a:r>
            <a:r>
              <a:rPr lang="en-US" altLang="zh-CN" dirty="0"/>
              <a:t>x1,x2,x4.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454806" y="4772793"/>
                <a:ext cx="4294765" cy="1777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非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基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变量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表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示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目标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函数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：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=13−2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不是最优解，继续改进</m:t>
                          </m:r>
                        </m:e>
                      </m:eqAr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806" y="4772793"/>
                <a:ext cx="4294765" cy="17773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17570" y="1681119"/>
                <a:ext cx="5795265" cy="2970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将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基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变量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用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非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基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变量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表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示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：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=2−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=8+4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=3−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则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基</m:t>
                                  </m:r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本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可</m:t>
                                  </m:r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行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解</m:t>
                                  </m:r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为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：</m:t>
                                  </m:r>
                                  <m:d>
                                    <m:dPr>
                                      <m:begChr m:val="（"/>
                                      <m:endChr m:val="）"/>
                                      <m:ctrlPr>
                                        <a:rPr lang="zh-CN" alt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，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，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，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，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altLang="zh-CN" sz="2800" b="0" i="1" baseline="3000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mr>
                            </m: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70" y="1681119"/>
                <a:ext cx="5795265" cy="2970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6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31823</TotalTime>
  <Words>3179</Words>
  <Application>Microsoft Office PowerPoint</Application>
  <PresentationFormat>宽屏</PresentationFormat>
  <Paragraphs>1038</Paragraphs>
  <Slides>37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PingFang SC</vt:lpstr>
      <vt:lpstr>等线</vt:lpstr>
      <vt:lpstr>等线 Light</vt:lpstr>
      <vt:lpstr>华文细黑</vt:lpstr>
      <vt:lpstr>楷体_GB2312</vt:lpstr>
      <vt:lpstr>宋体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公式</vt:lpstr>
      <vt:lpstr>Equation</vt:lpstr>
      <vt:lpstr>最优化技术 -线性规划与单纯形法</vt:lpstr>
      <vt:lpstr>单纯形法-基础</vt:lpstr>
      <vt:lpstr>PowerPoint 演示文稿</vt:lpstr>
      <vt:lpstr>单纯形法</vt:lpstr>
      <vt:lpstr>单纯形法</vt:lpstr>
      <vt:lpstr>单纯形法</vt:lpstr>
      <vt:lpstr>PowerPoint 演示文稿</vt:lpstr>
      <vt:lpstr>单纯形法</vt:lpstr>
      <vt:lpstr>单纯形法</vt:lpstr>
      <vt:lpstr>单纯形法</vt:lpstr>
      <vt:lpstr>单纯形法</vt:lpstr>
      <vt:lpstr>单纯形表</vt:lpstr>
      <vt:lpstr>单纯形表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Alice</cp:lastModifiedBy>
  <cp:revision>436</cp:revision>
  <dcterms:created xsi:type="dcterms:W3CDTF">2019-12-25T10:26:10Z</dcterms:created>
  <dcterms:modified xsi:type="dcterms:W3CDTF">2024-11-10T11:43:55Z</dcterms:modified>
</cp:coreProperties>
</file>